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Lora"/>
      <p:regular r:id="rId17"/>
    </p:embeddedFont>
    <p:embeddedFont>
      <p:font typeface="Lora"/>
      <p:regular r:id="rId18"/>
    </p:embeddedFont>
    <p:embeddedFont>
      <p:font typeface="Lora"/>
      <p:regular r:id="rId19"/>
    </p:embeddedFont>
    <p:embeddedFont>
      <p:font typeface="Lora"/>
      <p:regular r:id="rId20"/>
    </p:embeddedFont>
    <p:embeddedFont>
      <p:font typeface="Source Sans 3"/>
      <p:regular r:id="rId21"/>
    </p:embeddedFont>
    <p:embeddedFont>
      <p:font typeface="Source Sans 3"/>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11.xml"/><Relationship Id="rId7"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image" Target="../media/image-3-4.png"/><Relationship Id="rId5" Type="http://schemas.openxmlformats.org/officeDocument/2006/relationships/image" Target="../media/image-3-5.svg"/><Relationship Id="rId6" Type="http://schemas.openxmlformats.org/officeDocument/2006/relationships/image" Target="../media/image-3-6.png"/><Relationship Id="rId7" Type="http://schemas.openxmlformats.org/officeDocument/2006/relationships/image" Target="../media/image-3-7.svg"/><Relationship Id="rId8" Type="http://schemas.openxmlformats.org/officeDocument/2006/relationships/image" Target="../media/image-3-8.png"/><Relationship Id="rId9" Type="http://schemas.openxmlformats.org/officeDocument/2006/relationships/image" Target="../media/image-3-9.svg"/><Relationship Id="rId10" Type="http://schemas.openxmlformats.org/officeDocument/2006/relationships/image" Target="../media/image-3-10.png"/><Relationship Id="rId11" Type="http://schemas.openxmlformats.org/officeDocument/2006/relationships/image" Target="../media/image-3-11.svg"/><Relationship Id="rId12" Type="http://schemas.openxmlformats.org/officeDocument/2006/relationships/slideLayout" Target="../slideLayouts/slideLayout4.xml"/><Relationship Id="rId1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671763"/>
            <a:ext cx="7468553" cy="1231821"/>
          </a:xfrm>
          <a:prstGeom prst="rect">
            <a:avLst/>
          </a:prstGeom>
          <a:noFill/>
          <a:ln/>
        </p:spPr>
        <p:txBody>
          <a:bodyPr wrap="square" lIns="0" tIns="0" rIns="0" bIns="0" rtlCol="0" anchor="t"/>
          <a:lstStyle/>
          <a:p>
            <a:pPr algn="l" indent="0" marL="0">
              <a:lnSpc>
                <a:spcPts val="4850"/>
              </a:lnSpc>
              <a:buNone/>
            </a:pPr>
            <a:r>
              <a:rPr lang="en-US" sz="3850" dirty="0">
                <a:solidFill>
                  <a:srgbClr val="F98AC7"/>
                </a:solidFill>
                <a:latin typeface="Lora" pitchFamily="34" charset="0"/>
                <a:ea typeface="Lora" pitchFamily="34" charset="-122"/>
                <a:cs typeface="Lora" pitchFamily="34" charset="-120"/>
              </a:rPr>
              <a:t>Customer Shopping Behavior Analysis</a:t>
            </a:r>
            <a:endParaRPr lang="en-US" sz="3850" dirty="0"/>
          </a:p>
        </p:txBody>
      </p:sp>
      <p:sp>
        <p:nvSpPr>
          <p:cNvPr id="4" name="Text 1"/>
          <p:cNvSpPr/>
          <p:nvPr/>
        </p:nvSpPr>
        <p:spPr>
          <a:xfrm>
            <a:off x="6324124" y="4217670"/>
            <a:ext cx="7468553" cy="1340168"/>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This project analyzes customer shopping behavior using transactional data from 3,900 purchases across various product categories. Our goal is to uncover insights into spending patterns, customer segments, product preferences, and subscription behavior to guide strategic decisions.</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1435298"/>
            <a:ext cx="8571667" cy="615910"/>
          </a:xfrm>
          <a:prstGeom prst="rect">
            <a:avLst/>
          </a:prstGeom>
          <a:noFill/>
          <a:ln/>
        </p:spPr>
        <p:txBody>
          <a:bodyPr wrap="none" lIns="0" tIns="0" rIns="0" bIns="0" rtlCol="0" anchor="t"/>
          <a:lstStyle/>
          <a:p>
            <a:pPr algn="l" indent="0" marL="0">
              <a:lnSpc>
                <a:spcPts val="4850"/>
              </a:lnSpc>
              <a:buNone/>
            </a:pPr>
            <a:r>
              <a:rPr lang="en-US" sz="3850" dirty="0">
                <a:solidFill>
                  <a:srgbClr val="F98AC7"/>
                </a:solidFill>
                <a:latin typeface="Lora" pitchFamily="34" charset="0"/>
                <a:ea typeface="Lora" pitchFamily="34" charset="-122"/>
                <a:cs typeface="Lora" pitchFamily="34" charset="-120"/>
              </a:rPr>
              <a:t>Strategic Business Recommendations</a:t>
            </a:r>
            <a:endParaRPr lang="en-US" sz="3850" dirty="0"/>
          </a:p>
        </p:txBody>
      </p:sp>
      <p:sp>
        <p:nvSpPr>
          <p:cNvPr id="3" name="Shape 1"/>
          <p:cNvSpPr/>
          <p:nvPr/>
        </p:nvSpPr>
        <p:spPr>
          <a:xfrm>
            <a:off x="837724" y="2470071"/>
            <a:ext cx="4178618" cy="2211348"/>
          </a:xfrm>
          <a:prstGeom prst="roundRect">
            <a:avLst>
              <a:gd name="adj" fmla="val 4962"/>
            </a:avLst>
          </a:prstGeom>
          <a:solidFill>
            <a:srgbClr val="252833"/>
          </a:solidFill>
          <a:ln w="22860">
            <a:solidFill>
              <a:srgbClr val="5D606B"/>
            </a:solidFill>
            <a:prstDash val="solid"/>
          </a:ln>
        </p:spPr>
      </p:sp>
      <p:pic>
        <p:nvPicPr>
          <p:cNvPr id="4" name="Image 0" descr="preencoded.png">    </p:cNvPr>
          <p:cNvPicPr>
            <a:picLocks noChangeAspect="1"/>
          </p:cNvPicPr>
          <p:nvPr/>
        </p:nvPicPr>
        <p:blipFill>
          <a:blip r:embed="rId1"/>
          <a:stretch>
            <a:fillRect/>
          </a:stretch>
        </p:blipFill>
        <p:spPr>
          <a:xfrm>
            <a:off x="814864" y="2470071"/>
            <a:ext cx="91440" cy="2211348"/>
          </a:xfrm>
          <a:prstGeom prst="rect">
            <a:avLst/>
          </a:prstGeom>
        </p:spPr>
      </p:pic>
      <p:sp>
        <p:nvSpPr>
          <p:cNvPr id="5" name="Text 2"/>
          <p:cNvSpPr/>
          <p:nvPr/>
        </p:nvSpPr>
        <p:spPr>
          <a:xfrm>
            <a:off x="1138595" y="2702362"/>
            <a:ext cx="3645456" cy="616029"/>
          </a:xfrm>
          <a:prstGeom prst="rect">
            <a:avLst/>
          </a:prstGeom>
          <a:noFill/>
          <a:ln/>
        </p:spPr>
        <p:txBody>
          <a:bodyPr wrap="square" lIns="0" tIns="0" rIns="0" bIns="0" rtlCol="0" anchor="t"/>
          <a:lstStyle/>
          <a:p>
            <a:pPr algn="l" indent="0" marL="0">
              <a:lnSpc>
                <a:spcPts val="2400"/>
              </a:lnSpc>
              <a:buNone/>
            </a:pPr>
            <a:r>
              <a:rPr lang="en-US" sz="1900" dirty="0">
                <a:solidFill>
                  <a:srgbClr val="D6E5EF"/>
                </a:solidFill>
                <a:latin typeface="Lora" pitchFamily="34" charset="0"/>
                <a:ea typeface="Lora" pitchFamily="34" charset="-122"/>
                <a:cs typeface="Lora" pitchFamily="34" charset="-120"/>
              </a:rPr>
              <a:t>Accelerate Subscription Growth</a:t>
            </a:r>
            <a:endParaRPr lang="en-US" sz="1900" dirty="0"/>
          </a:p>
        </p:txBody>
      </p:sp>
      <p:sp>
        <p:nvSpPr>
          <p:cNvPr id="6" name="Text 3"/>
          <p:cNvSpPr/>
          <p:nvPr/>
        </p:nvSpPr>
        <p:spPr>
          <a:xfrm>
            <a:off x="1138595" y="3444002"/>
            <a:ext cx="3645456" cy="1005126"/>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Clearly communicate exclusive value propositions and premium benefits to subscribers.</a:t>
            </a:r>
            <a:endParaRPr lang="en-US" sz="1600" dirty="0"/>
          </a:p>
        </p:txBody>
      </p:sp>
      <p:sp>
        <p:nvSpPr>
          <p:cNvPr id="7" name="Shape 4"/>
          <p:cNvSpPr/>
          <p:nvPr/>
        </p:nvSpPr>
        <p:spPr>
          <a:xfrm>
            <a:off x="5225772" y="2470071"/>
            <a:ext cx="4178737" cy="2211348"/>
          </a:xfrm>
          <a:prstGeom prst="roundRect">
            <a:avLst>
              <a:gd name="adj" fmla="val 4962"/>
            </a:avLst>
          </a:prstGeom>
          <a:solidFill>
            <a:srgbClr val="252833"/>
          </a:solidFill>
          <a:ln w="22860">
            <a:solidFill>
              <a:srgbClr val="5D606B"/>
            </a:solidFill>
            <a:prstDash val="solid"/>
          </a:ln>
        </p:spPr>
      </p:sp>
      <p:pic>
        <p:nvPicPr>
          <p:cNvPr id="8" name="Image 1" descr="preencoded.png">    </p:cNvPr>
          <p:cNvPicPr>
            <a:picLocks noChangeAspect="1"/>
          </p:cNvPicPr>
          <p:nvPr/>
        </p:nvPicPr>
        <p:blipFill>
          <a:blip r:embed="rId2"/>
          <a:stretch>
            <a:fillRect/>
          </a:stretch>
        </p:blipFill>
        <p:spPr>
          <a:xfrm>
            <a:off x="5202912" y="2470071"/>
            <a:ext cx="91440" cy="2211348"/>
          </a:xfrm>
          <a:prstGeom prst="rect">
            <a:avLst/>
          </a:prstGeom>
        </p:spPr>
      </p:pic>
      <p:sp>
        <p:nvSpPr>
          <p:cNvPr id="9" name="Text 5"/>
          <p:cNvSpPr/>
          <p:nvPr/>
        </p:nvSpPr>
        <p:spPr>
          <a:xfrm>
            <a:off x="5526643" y="2702362"/>
            <a:ext cx="2976801" cy="308015"/>
          </a:xfrm>
          <a:prstGeom prst="rect">
            <a:avLst/>
          </a:prstGeom>
          <a:noFill/>
          <a:ln/>
        </p:spPr>
        <p:txBody>
          <a:bodyPr wrap="none" lIns="0" tIns="0" rIns="0" bIns="0" rtlCol="0" anchor="t"/>
          <a:lstStyle/>
          <a:p>
            <a:pPr algn="l" indent="0" marL="0">
              <a:lnSpc>
                <a:spcPts val="2400"/>
              </a:lnSpc>
              <a:buNone/>
            </a:pPr>
            <a:r>
              <a:rPr lang="en-US" sz="1900" dirty="0">
                <a:solidFill>
                  <a:srgbClr val="D6E5EF"/>
                </a:solidFill>
                <a:latin typeface="Lora" pitchFamily="34" charset="0"/>
                <a:ea typeface="Lora" pitchFamily="34" charset="-122"/>
                <a:cs typeface="Lora" pitchFamily="34" charset="-120"/>
              </a:rPr>
              <a:t>Deepen Customer Loyalty</a:t>
            </a:r>
            <a:endParaRPr lang="en-US" sz="1900" dirty="0"/>
          </a:p>
        </p:txBody>
      </p:sp>
      <p:sp>
        <p:nvSpPr>
          <p:cNvPr id="10" name="Text 6"/>
          <p:cNvSpPr/>
          <p:nvPr/>
        </p:nvSpPr>
        <p:spPr>
          <a:xfrm>
            <a:off x="5526643" y="3135987"/>
            <a:ext cx="3645575" cy="1005126"/>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Enhance rewards for repeat purchasers, migrating them into the high-value "Loyal" segment.</a:t>
            </a:r>
            <a:endParaRPr lang="en-US" sz="1600" dirty="0"/>
          </a:p>
        </p:txBody>
      </p:sp>
      <p:sp>
        <p:nvSpPr>
          <p:cNvPr id="11" name="Shape 7"/>
          <p:cNvSpPr/>
          <p:nvPr/>
        </p:nvSpPr>
        <p:spPr>
          <a:xfrm>
            <a:off x="9613940" y="2470071"/>
            <a:ext cx="4178737" cy="2211348"/>
          </a:xfrm>
          <a:prstGeom prst="roundRect">
            <a:avLst>
              <a:gd name="adj" fmla="val 4962"/>
            </a:avLst>
          </a:prstGeom>
          <a:solidFill>
            <a:srgbClr val="252833"/>
          </a:solidFill>
          <a:ln w="22860">
            <a:solidFill>
              <a:srgbClr val="5D606B"/>
            </a:solidFill>
            <a:prstDash val="solid"/>
          </a:ln>
        </p:spPr>
      </p:sp>
      <p:pic>
        <p:nvPicPr>
          <p:cNvPr id="12" name="Image 2" descr="preencoded.png">    </p:cNvPr>
          <p:cNvPicPr>
            <a:picLocks noChangeAspect="1"/>
          </p:cNvPicPr>
          <p:nvPr/>
        </p:nvPicPr>
        <p:blipFill>
          <a:blip r:embed="rId3"/>
          <a:stretch>
            <a:fillRect/>
          </a:stretch>
        </p:blipFill>
        <p:spPr>
          <a:xfrm>
            <a:off x="9591080" y="2470071"/>
            <a:ext cx="91440" cy="2211348"/>
          </a:xfrm>
          <a:prstGeom prst="rect">
            <a:avLst/>
          </a:prstGeom>
        </p:spPr>
      </p:pic>
      <p:sp>
        <p:nvSpPr>
          <p:cNvPr id="13" name="Text 8"/>
          <p:cNvSpPr/>
          <p:nvPr/>
        </p:nvSpPr>
        <p:spPr>
          <a:xfrm>
            <a:off x="9914811" y="2702362"/>
            <a:ext cx="3533775" cy="308015"/>
          </a:xfrm>
          <a:prstGeom prst="rect">
            <a:avLst/>
          </a:prstGeom>
          <a:noFill/>
          <a:ln/>
        </p:spPr>
        <p:txBody>
          <a:bodyPr wrap="none" lIns="0" tIns="0" rIns="0" bIns="0" rtlCol="0" anchor="t"/>
          <a:lstStyle/>
          <a:p>
            <a:pPr algn="l" indent="0" marL="0">
              <a:lnSpc>
                <a:spcPts val="2400"/>
              </a:lnSpc>
              <a:buNone/>
            </a:pPr>
            <a:r>
              <a:rPr lang="en-US" sz="1900" dirty="0">
                <a:solidFill>
                  <a:srgbClr val="D6E5EF"/>
                </a:solidFill>
                <a:latin typeface="Lora" pitchFamily="34" charset="0"/>
                <a:ea typeface="Lora" pitchFamily="34" charset="-122"/>
                <a:cs typeface="Lora" pitchFamily="34" charset="-120"/>
              </a:rPr>
              <a:t>Optimize Discounting Strategy</a:t>
            </a:r>
            <a:endParaRPr lang="en-US" sz="1900" dirty="0"/>
          </a:p>
        </p:txBody>
      </p:sp>
      <p:sp>
        <p:nvSpPr>
          <p:cNvPr id="14" name="Text 9"/>
          <p:cNvSpPr/>
          <p:nvPr/>
        </p:nvSpPr>
        <p:spPr>
          <a:xfrm>
            <a:off x="9914811" y="3135987"/>
            <a:ext cx="3645575" cy="1005126"/>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Drive incremental revenue while protecting margins and long-term profitability.</a:t>
            </a:r>
            <a:endParaRPr lang="en-US" sz="1600" dirty="0"/>
          </a:p>
        </p:txBody>
      </p:sp>
      <p:sp>
        <p:nvSpPr>
          <p:cNvPr id="15" name="Shape 10"/>
          <p:cNvSpPr/>
          <p:nvPr/>
        </p:nvSpPr>
        <p:spPr>
          <a:xfrm>
            <a:off x="837724" y="4890849"/>
            <a:ext cx="4178618" cy="1903333"/>
          </a:xfrm>
          <a:prstGeom prst="roundRect">
            <a:avLst>
              <a:gd name="adj" fmla="val 5765"/>
            </a:avLst>
          </a:prstGeom>
          <a:solidFill>
            <a:srgbClr val="252833"/>
          </a:solidFill>
          <a:ln w="22860">
            <a:solidFill>
              <a:srgbClr val="5D606B"/>
            </a:solidFill>
            <a:prstDash val="solid"/>
          </a:ln>
        </p:spPr>
      </p:sp>
      <p:pic>
        <p:nvPicPr>
          <p:cNvPr id="16" name="Image 3" descr="preencoded.png">    </p:cNvPr>
          <p:cNvPicPr>
            <a:picLocks noChangeAspect="1"/>
          </p:cNvPicPr>
          <p:nvPr/>
        </p:nvPicPr>
        <p:blipFill>
          <a:blip r:embed="rId4"/>
          <a:stretch>
            <a:fillRect/>
          </a:stretch>
        </p:blipFill>
        <p:spPr>
          <a:xfrm>
            <a:off x="814864" y="4890849"/>
            <a:ext cx="91440" cy="1903333"/>
          </a:xfrm>
          <a:prstGeom prst="rect">
            <a:avLst/>
          </a:prstGeom>
        </p:spPr>
      </p:pic>
      <p:sp>
        <p:nvSpPr>
          <p:cNvPr id="17" name="Text 11"/>
          <p:cNvSpPr/>
          <p:nvPr/>
        </p:nvSpPr>
        <p:spPr>
          <a:xfrm>
            <a:off x="1138595" y="5123140"/>
            <a:ext cx="3167539" cy="308015"/>
          </a:xfrm>
          <a:prstGeom prst="rect">
            <a:avLst/>
          </a:prstGeom>
          <a:noFill/>
          <a:ln/>
        </p:spPr>
        <p:txBody>
          <a:bodyPr wrap="none" lIns="0" tIns="0" rIns="0" bIns="0" rtlCol="0" anchor="t"/>
          <a:lstStyle/>
          <a:p>
            <a:pPr algn="l" indent="0" marL="0">
              <a:lnSpc>
                <a:spcPts val="2400"/>
              </a:lnSpc>
              <a:buNone/>
            </a:pPr>
            <a:r>
              <a:rPr lang="en-US" sz="1900" dirty="0">
                <a:solidFill>
                  <a:srgbClr val="D6E5EF"/>
                </a:solidFill>
                <a:latin typeface="Lora" pitchFamily="34" charset="0"/>
                <a:ea typeface="Lora" pitchFamily="34" charset="-122"/>
                <a:cs typeface="Lora" pitchFamily="34" charset="-120"/>
              </a:rPr>
              <a:t>Elevate Product Positioning</a:t>
            </a:r>
            <a:endParaRPr lang="en-US" sz="1900" dirty="0"/>
          </a:p>
        </p:txBody>
      </p:sp>
      <p:sp>
        <p:nvSpPr>
          <p:cNvPr id="18" name="Text 12"/>
          <p:cNvSpPr/>
          <p:nvPr/>
        </p:nvSpPr>
        <p:spPr>
          <a:xfrm>
            <a:off x="1138595" y="5556766"/>
            <a:ext cx="3645456" cy="1005126"/>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Prioritize top-rated and best-selling products across all marketing and promotional channels.</a:t>
            </a:r>
            <a:endParaRPr lang="en-US" sz="1600" dirty="0"/>
          </a:p>
        </p:txBody>
      </p:sp>
      <p:sp>
        <p:nvSpPr>
          <p:cNvPr id="19" name="Shape 13"/>
          <p:cNvSpPr/>
          <p:nvPr/>
        </p:nvSpPr>
        <p:spPr>
          <a:xfrm>
            <a:off x="5225772" y="4890849"/>
            <a:ext cx="4178737" cy="1903333"/>
          </a:xfrm>
          <a:prstGeom prst="roundRect">
            <a:avLst>
              <a:gd name="adj" fmla="val 5765"/>
            </a:avLst>
          </a:prstGeom>
          <a:solidFill>
            <a:srgbClr val="252833"/>
          </a:solidFill>
          <a:ln w="22860">
            <a:solidFill>
              <a:srgbClr val="5D606B"/>
            </a:solidFill>
            <a:prstDash val="solid"/>
          </a:ln>
        </p:spPr>
      </p:sp>
      <p:pic>
        <p:nvPicPr>
          <p:cNvPr id="20" name="Image 4" descr="preencoded.png">    </p:cNvPr>
          <p:cNvPicPr>
            <a:picLocks noChangeAspect="1"/>
          </p:cNvPicPr>
          <p:nvPr/>
        </p:nvPicPr>
        <p:blipFill>
          <a:blip r:embed="rId5"/>
          <a:stretch>
            <a:fillRect/>
          </a:stretch>
        </p:blipFill>
        <p:spPr>
          <a:xfrm>
            <a:off x="5202912" y="4890849"/>
            <a:ext cx="91440" cy="1903333"/>
          </a:xfrm>
          <a:prstGeom prst="rect">
            <a:avLst/>
          </a:prstGeom>
        </p:spPr>
      </p:pic>
      <p:sp>
        <p:nvSpPr>
          <p:cNvPr id="21" name="Text 14"/>
          <p:cNvSpPr/>
          <p:nvPr/>
        </p:nvSpPr>
        <p:spPr>
          <a:xfrm>
            <a:off x="5526643" y="5123140"/>
            <a:ext cx="3278386" cy="308015"/>
          </a:xfrm>
          <a:prstGeom prst="rect">
            <a:avLst/>
          </a:prstGeom>
          <a:noFill/>
          <a:ln/>
        </p:spPr>
        <p:txBody>
          <a:bodyPr wrap="none" lIns="0" tIns="0" rIns="0" bIns="0" rtlCol="0" anchor="t"/>
          <a:lstStyle/>
          <a:p>
            <a:pPr algn="l" indent="0" marL="0">
              <a:lnSpc>
                <a:spcPts val="2400"/>
              </a:lnSpc>
              <a:buNone/>
            </a:pPr>
            <a:r>
              <a:rPr lang="en-US" sz="1900" dirty="0">
                <a:solidFill>
                  <a:srgbClr val="D6E5EF"/>
                </a:solidFill>
                <a:latin typeface="Lora" pitchFamily="34" charset="0"/>
                <a:ea typeface="Lora" pitchFamily="34" charset="-122"/>
                <a:cs typeface="Lora" pitchFamily="34" charset="-120"/>
              </a:rPr>
              <a:t>Sharpen Targeted Marketing</a:t>
            </a:r>
            <a:endParaRPr lang="en-US" sz="1900" dirty="0"/>
          </a:p>
        </p:txBody>
      </p:sp>
      <p:sp>
        <p:nvSpPr>
          <p:cNvPr id="22" name="Text 15"/>
          <p:cNvSpPr/>
          <p:nvPr/>
        </p:nvSpPr>
        <p:spPr>
          <a:xfrm>
            <a:off x="5526643" y="5556766"/>
            <a:ext cx="3645575" cy="1005126"/>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Concentrate spend on high-value demographics and customers preferring express shipping.</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764030"/>
            <a:ext cx="8599289" cy="615910"/>
          </a:xfrm>
          <a:prstGeom prst="rect">
            <a:avLst/>
          </a:prstGeom>
          <a:noFill/>
          <a:ln/>
        </p:spPr>
        <p:txBody>
          <a:bodyPr wrap="none" lIns="0" tIns="0" rIns="0" bIns="0" rtlCol="0" anchor="t"/>
          <a:lstStyle/>
          <a:p>
            <a:pPr algn="l" indent="0" marL="0">
              <a:lnSpc>
                <a:spcPts val="4850"/>
              </a:lnSpc>
              <a:buNone/>
            </a:pPr>
            <a:r>
              <a:rPr lang="en-US" sz="3850" dirty="0">
                <a:solidFill>
                  <a:srgbClr val="F98AC7"/>
                </a:solidFill>
                <a:latin typeface="Lora" pitchFamily="34" charset="0"/>
                <a:ea typeface="Lora" pitchFamily="34" charset="-122"/>
                <a:cs typeface="Lora" pitchFamily="34" charset="-120"/>
              </a:rPr>
              <a:t>Project Overview &amp; Dataset Summary</a:t>
            </a:r>
            <a:endParaRPr lang="en-US" sz="3850" dirty="0"/>
          </a:p>
        </p:txBody>
      </p:sp>
      <p:sp>
        <p:nvSpPr>
          <p:cNvPr id="3" name="Text 1"/>
          <p:cNvSpPr/>
          <p:nvPr/>
        </p:nvSpPr>
        <p:spPr>
          <a:xfrm>
            <a:off x="837724" y="2903458"/>
            <a:ext cx="2957036" cy="369689"/>
          </a:xfrm>
          <a:prstGeom prst="rect">
            <a:avLst/>
          </a:prstGeom>
          <a:noFill/>
          <a:ln/>
        </p:spPr>
        <p:txBody>
          <a:bodyPr wrap="none" lIns="0" tIns="0" rIns="0" bIns="0" rtlCol="0" anchor="t"/>
          <a:lstStyle/>
          <a:p>
            <a:pPr algn="l" indent="0" marL="0">
              <a:lnSpc>
                <a:spcPts val="2900"/>
              </a:lnSpc>
              <a:buNone/>
            </a:pPr>
            <a:r>
              <a:rPr lang="en-US" sz="2300" dirty="0">
                <a:solidFill>
                  <a:srgbClr val="F98AC7"/>
                </a:solidFill>
                <a:latin typeface="Lora" pitchFamily="34" charset="0"/>
                <a:ea typeface="Lora" pitchFamily="34" charset="-122"/>
                <a:cs typeface="Lora" pitchFamily="34" charset="-120"/>
              </a:rPr>
              <a:t>Project Goal</a:t>
            </a:r>
            <a:endParaRPr lang="en-US" sz="2300" dirty="0"/>
          </a:p>
        </p:txBody>
      </p:sp>
      <p:sp>
        <p:nvSpPr>
          <p:cNvPr id="4" name="Text 2"/>
          <p:cNvSpPr/>
          <p:nvPr/>
        </p:nvSpPr>
        <p:spPr>
          <a:xfrm>
            <a:off x="837724" y="3482578"/>
            <a:ext cx="6221968" cy="1005126"/>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To leverage transactional data to understand customer behavior, informing strategic decisions related to product, marketing, and subscription strategies.</a:t>
            </a:r>
            <a:endParaRPr lang="en-US" sz="1600" dirty="0"/>
          </a:p>
        </p:txBody>
      </p:sp>
      <p:sp>
        <p:nvSpPr>
          <p:cNvPr id="5" name="Text 3"/>
          <p:cNvSpPr/>
          <p:nvPr/>
        </p:nvSpPr>
        <p:spPr>
          <a:xfrm>
            <a:off x="7578328" y="2903458"/>
            <a:ext cx="2957036" cy="369689"/>
          </a:xfrm>
          <a:prstGeom prst="rect">
            <a:avLst/>
          </a:prstGeom>
          <a:noFill/>
          <a:ln/>
        </p:spPr>
        <p:txBody>
          <a:bodyPr wrap="none" lIns="0" tIns="0" rIns="0" bIns="0" rtlCol="0" anchor="t"/>
          <a:lstStyle/>
          <a:p>
            <a:pPr algn="l" indent="0" marL="0">
              <a:lnSpc>
                <a:spcPts val="2900"/>
              </a:lnSpc>
              <a:buNone/>
            </a:pPr>
            <a:r>
              <a:rPr lang="en-US" sz="2300" dirty="0">
                <a:solidFill>
                  <a:srgbClr val="F98AC7"/>
                </a:solidFill>
                <a:latin typeface="Lora" pitchFamily="34" charset="0"/>
                <a:ea typeface="Lora" pitchFamily="34" charset="-122"/>
                <a:cs typeface="Lora" pitchFamily="34" charset="-120"/>
              </a:rPr>
              <a:t>Dataset Features</a:t>
            </a:r>
            <a:endParaRPr lang="en-US" sz="2300" dirty="0"/>
          </a:p>
        </p:txBody>
      </p:sp>
      <p:sp>
        <p:nvSpPr>
          <p:cNvPr id="6" name="Text 4"/>
          <p:cNvSpPr/>
          <p:nvPr/>
        </p:nvSpPr>
        <p:spPr>
          <a:xfrm>
            <a:off x="7578328" y="3482578"/>
            <a:ext cx="6221968" cy="1340535"/>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D6E5EF"/>
                </a:solidFill>
                <a:latin typeface="Source Sans 3" pitchFamily="34" charset="0"/>
                <a:ea typeface="Source Sans 3" pitchFamily="34" charset="-122"/>
                <a:cs typeface="Source Sans 3" pitchFamily="34" charset="-120"/>
              </a:rPr>
              <a:t>Customer demographics (age, gender, location, subscription status)</a:t>
            </a:r>
            <a:endParaRPr lang="en-US" sz="1600" dirty="0"/>
          </a:p>
          <a:p>
            <a:pPr algn="l" marL="342900" indent="-342900">
              <a:lnSpc>
                <a:spcPts val="2600"/>
              </a:lnSpc>
              <a:buSzPct val="100000"/>
              <a:buChar char="•"/>
            </a:pPr>
            <a:r>
              <a:rPr lang="en-US" sz="1600" dirty="0">
                <a:solidFill>
                  <a:srgbClr val="D6E5EF"/>
                </a:solidFill>
                <a:latin typeface="Source Sans 3" pitchFamily="34" charset="0"/>
                <a:ea typeface="Source Sans 3" pitchFamily="34" charset="-122"/>
                <a:cs typeface="Source Sans 3" pitchFamily="34" charset="-120"/>
              </a:rPr>
              <a:t>Purchase details (item, category, amount, season, size, color)</a:t>
            </a:r>
            <a:endParaRPr lang="en-US" sz="1600" dirty="0"/>
          </a:p>
          <a:p>
            <a:pPr algn="l" marL="342900" indent="-342900">
              <a:lnSpc>
                <a:spcPts val="2600"/>
              </a:lnSpc>
              <a:buSzPct val="100000"/>
              <a:buChar char="•"/>
            </a:pPr>
            <a:r>
              <a:rPr lang="en-US" sz="1600" dirty="0">
                <a:solidFill>
                  <a:srgbClr val="D6E5EF"/>
                </a:solidFill>
                <a:latin typeface="Source Sans 3" pitchFamily="34" charset="0"/>
                <a:ea typeface="Source Sans 3" pitchFamily="34" charset="-122"/>
                <a:cs typeface="Source Sans 3" pitchFamily="34" charset="-120"/>
              </a:rPr>
              <a:t>Shopping behavior (discount, promocode, previous purchases, frequency, review rating, shipping type)</a:t>
            </a:r>
            <a:endParaRPr lang="en-US" sz="1600" dirty="0"/>
          </a:p>
        </p:txBody>
      </p:sp>
      <p:sp>
        <p:nvSpPr>
          <p:cNvPr id="7" name="Shape 5"/>
          <p:cNvSpPr/>
          <p:nvPr/>
        </p:nvSpPr>
        <p:spPr>
          <a:xfrm>
            <a:off x="837724" y="5131961"/>
            <a:ext cx="12954952" cy="1187529"/>
          </a:xfrm>
          <a:prstGeom prst="roundRect">
            <a:avLst>
              <a:gd name="adj" fmla="val 2646"/>
            </a:avLst>
          </a:prstGeom>
          <a:solidFill>
            <a:srgbClr val="444752"/>
          </a:solidFill>
          <a:ln/>
        </p:spPr>
      </p:sp>
      <p:sp>
        <p:nvSpPr>
          <p:cNvPr id="8" name="Text 6"/>
          <p:cNvSpPr/>
          <p:nvPr/>
        </p:nvSpPr>
        <p:spPr>
          <a:xfrm>
            <a:off x="1047155" y="5341392"/>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D6E5EF"/>
                </a:solidFill>
                <a:latin typeface="Lora" pitchFamily="34" charset="0"/>
                <a:ea typeface="Lora" pitchFamily="34" charset="-122"/>
                <a:cs typeface="Lora" pitchFamily="34" charset="-120"/>
              </a:rPr>
              <a:t>Data Points</a:t>
            </a:r>
            <a:endParaRPr lang="en-US" sz="1900" dirty="0"/>
          </a:p>
        </p:txBody>
      </p:sp>
      <p:sp>
        <p:nvSpPr>
          <p:cNvPr id="9" name="Text 7"/>
          <p:cNvSpPr/>
          <p:nvPr/>
        </p:nvSpPr>
        <p:spPr>
          <a:xfrm>
            <a:off x="1047155" y="5775018"/>
            <a:ext cx="12536091"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3,900 purchases analyzed</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791766"/>
            <a:ext cx="8933378" cy="615910"/>
          </a:xfrm>
          <a:prstGeom prst="rect">
            <a:avLst/>
          </a:prstGeom>
          <a:noFill/>
          <a:ln/>
        </p:spPr>
        <p:txBody>
          <a:bodyPr wrap="none" lIns="0" tIns="0" rIns="0" bIns="0" rtlCol="0" anchor="t"/>
          <a:lstStyle/>
          <a:p>
            <a:pPr algn="l" indent="0" marL="0">
              <a:lnSpc>
                <a:spcPts val="4850"/>
              </a:lnSpc>
              <a:buNone/>
            </a:pPr>
            <a:r>
              <a:rPr lang="en-US" sz="3850" dirty="0">
                <a:solidFill>
                  <a:srgbClr val="F98AC7"/>
                </a:solidFill>
                <a:latin typeface="Lora" pitchFamily="34" charset="0"/>
                <a:ea typeface="Lora" pitchFamily="34" charset="-122"/>
                <a:cs typeface="Lora" pitchFamily="34" charset="-120"/>
              </a:rPr>
              <a:t>Exploratory Data Analysis: Our Process</a:t>
            </a:r>
            <a:endParaRPr lang="en-US" sz="3850" dirty="0"/>
          </a:p>
        </p:txBody>
      </p:sp>
      <p:pic>
        <p:nvPicPr>
          <p:cNvPr id="3" name="Image 0" descr="preencoded.png">    </p:cNvPr>
          <p:cNvPicPr>
            <a:picLocks noChangeAspect="1"/>
          </p:cNvPicPr>
          <p:nvPr/>
        </p:nvPicPr>
        <p:blipFill>
          <a:blip r:embed="rId1"/>
          <a:stretch>
            <a:fillRect/>
          </a:stretch>
        </p:blipFill>
        <p:spPr>
          <a:xfrm>
            <a:off x="1045131" y="1826538"/>
            <a:ext cx="12540020" cy="4705588"/>
          </a:xfrm>
          <a:prstGeom prst="rect">
            <a:avLst/>
          </a:prstGeom>
        </p:spPr>
      </p:pic>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754443" y="3025135"/>
            <a:ext cx="647742" cy="647743"/>
          </a:xfrm>
          <a:prstGeom prst="rect">
            <a:avLst/>
          </a:prstGeom>
        </p:spPr>
      </p:pic>
      <p:sp>
        <p:nvSpPr>
          <p:cNvPr id="5" name="Text 1"/>
          <p:cNvSpPr/>
          <p:nvPr/>
        </p:nvSpPr>
        <p:spPr>
          <a:xfrm>
            <a:off x="11177345" y="5229282"/>
            <a:ext cx="1891408" cy="685393"/>
          </a:xfrm>
          <a:prstGeom prst="rect">
            <a:avLst/>
          </a:prstGeom>
          <a:noFill/>
          <a:ln/>
        </p:spPr>
        <p:txBody>
          <a:bodyPr wrap="square" lIns="0" tIns="0" rIns="0" bIns="0" rtlCol="0" anchor="t"/>
          <a:lstStyle/>
          <a:p>
            <a:pPr algn="ctr" indent="0" marL="0">
              <a:lnSpc>
                <a:spcPts val="1550"/>
              </a:lnSpc>
              <a:buNone/>
            </a:pPr>
            <a:r>
              <a:rPr lang="en-US" sz="1250" dirty="0">
                <a:solidFill>
                  <a:srgbClr val="D6E5EF"/>
                </a:solidFill>
                <a:latin typeface="Lora" pitchFamily="34" charset="0"/>
                <a:ea typeface="Lora" pitchFamily="34" charset="-122"/>
                <a:cs typeface="Lora" pitchFamily="34" charset="-120"/>
              </a:rPr>
              <a:t>Database Loading</a:t>
            </a:r>
            <a:endParaRPr lang="en-US" sz="1250" dirty="0"/>
          </a:p>
        </p:txBody>
      </p:sp>
      <p:pic>
        <p:nvPicPr>
          <p:cNvPr id="6"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83098" y="3026350"/>
            <a:ext cx="647743" cy="647742"/>
          </a:xfrm>
          <a:prstGeom prst="rect">
            <a:avLst/>
          </a:prstGeom>
        </p:spPr>
      </p:pic>
      <p:sp>
        <p:nvSpPr>
          <p:cNvPr id="7" name="Text 2"/>
          <p:cNvSpPr/>
          <p:nvPr/>
        </p:nvSpPr>
        <p:spPr>
          <a:xfrm>
            <a:off x="8793652" y="5229282"/>
            <a:ext cx="1891408" cy="685393"/>
          </a:xfrm>
          <a:prstGeom prst="rect">
            <a:avLst/>
          </a:prstGeom>
          <a:noFill/>
          <a:ln/>
        </p:spPr>
        <p:txBody>
          <a:bodyPr wrap="square" lIns="0" tIns="0" rIns="0" bIns="0" rtlCol="0" anchor="t"/>
          <a:lstStyle/>
          <a:p>
            <a:pPr algn="ctr" indent="0" marL="0">
              <a:lnSpc>
                <a:spcPts val="1550"/>
              </a:lnSpc>
              <a:buNone/>
            </a:pPr>
            <a:r>
              <a:rPr lang="en-US" sz="1250" dirty="0">
                <a:solidFill>
                  <a:srgbClr val="D6E5EF"/>
                </a:solidFill>
                <a:latin typeface="Lora" pitchFamily="34" charset="0"/>
                <a:ea typeface="Lora" pitchFamily="34" charset="-122"/>
                <a:cs typeface="Lora" pitchFamily="34" charset="-120"/>
              </a:rPr>
              <a:t>Feature Engineering</a:t>
            </a:r>
            <a:endParaRPr lang="en-US" sz="1250" dirty="0"/>
          </a:p>
        </p:txBody>
      </p:sp>
      <p:pic>
        <p:nvPicPr>
          <p:cNvPr id="8"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12360" y="3026350"/>
            <a:ext cx="647742" cy="647742"/>
          </a:xfrm>
          <a:prstGeom prst="rect">
            <a:avLst/>
          </a:prstGeom>
        </p:spPr>
      </p:pic>
      <p:sp>
        <p:nvSpPr>
          <p:cNvPr id="9" name="Text 3"/>
          <p:cNvSpPr/>
          <p:nvPr/>
        </p:nvSpPr>
        <p:spPr>
          <a:xfrm>
            <a:off x="6422914" y="5229282"/>
            <a:ext cx="1891408" cy="685393"/>
          </a:xfrm>
          <a:prstGeom prst="rect">
            <a:avLst/>
          </a:prstGeom>
          <a:noFill/>
          <a:ln/>
        </p:spPr>
        <p:txBody>
          <a:bodyPr wrap="square" lIns="0" tIns="0" rIns="0" bIns="0" rtlCol="0" anchor="t"/>
          <a:lstStyle/>
          <a:p>
            <a:pPr algn="ctr" indent="0" marL="0">
              <a:lnSpc>
                <a:spcPts val="1550"/>
              </a:lnSpc>
              <a:buNone/>
            </a:pPr>
            <a:r>
              <a:rPr lang="en-US" sz="1250" dirty="0">
                <a:solidFill>
                  <a:srgbClr val="D6E5EF"/>
                </a:solidFill>
                <a:latin typeface="Lora" pitchFamily="34" charset="0"/>
                <a:ea typeface="Lora" pitchFamily="34" charset="-122"/>
                <a:cs typeface="Lora" pitchFamily="34" charset="-120"/>
              </a:rPr>
              <a:t>Null / Special Check</a:t>
            </a:r>
            <a:endParaRPr lang="en-US" sz="1250" dirty="0"/>
          </a:p>
        </p:txBody>
      </p:sp>
      <p:pic>
        <p:nvPicPr>
          <p:cNvPr id="10"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41622" y="3026350"/>
            <a:ext cx="647742" cy="647742"/>
          </a:xfrm>
          <a:prstGeom prst="rect">
            <a:avLst/>
          </a:prstGeom>
        </p:spPr>
      </p:pic>
      <p:sp>
        <p:nvSpPr>
          <p:cNvPr id="11" name="Text 4"/>
          <p:cNvSpPr/>
          <p:nvPr/>
        </p:nvSpPr>
        <p:spPr>
          <a:xfrm>
            <a:off x="4052176" y="5400529"/>
            <a:ext cx="1891408" cy="342697"/>
          </a:xfrm>
          <a:prstGeom prst="rect">
            <a:avLst/>
          </a:prstGeom>
          <a:noFill/>
          <a:ln/>
        </p:spPr>
        <p:txBody>
          <a:bodyPr wrap="none" lIns="0" tIns="0" rIns="0" bIns="0" rtlCol="0" anchor="t"/>
          <a:lstStyle/>
          <a:p>
            <a:pPr algn="ctr" indent="0" marL="0">
              <a:lnSpc>
                <a:spcPts val="1550"/>
              </a:lnSpc>
              <a:buNone/>
            </a:pPr>
            <a:r>
              <a:rPr lang="en-US" sz="1250" dirty="0">
                <a:solidFill>
                  <a:srgbClr val="D6E5EF"/>
                </a:solidFill>
                <a:latin typeface="Lora" pitchFamily="34" charset="0"/>
                <a:ea typeface="Lora" pitchFamily="34" charset="-122"/>
                <a:cs typeface="Lora" pitchFamily="34" charset="-120"/>
              </a:rPr>
              <a:t>Exploration</a:t>
            </a:r>
            <a:endParaRPr lang="en-US" sz="1250" dirty="0"/>
          </a:p>
        </p:txBody>
      </p:sp>
      <p:pic>
        <p:nvPicPr>
          <p:cNvPr id="12" name="Image 5" descr="preencoded.png">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57929" y="3026350"/>
            <a:ext cx="647743" cy="647742"/>
          </a:xfrm>
          <a:prstGeom prst="rect">
            <a:avLst/>
          </a:prstGeom>
        </p:spPr>
      </p:pic>
      <p:sp>
        <p:nvSpPr>
          <p:cNvPr id="13" name="Text 5"/>
          <p:cNvSpPr/>
          <p:nvPr/>
        </p:nvSpPr>
        <p:spPr>
          <a:xfrm>
            <a:off x="1629618" y="5400529"/>
            <a:ext cx="1891409" cy="342697"/>
          </a:xfrm>
          <a:prstGeom prst="rect">
            <a:avLst/>
          </a:prstGeom>
          <a:noFill/>
          <a:ln/>
        </p:spPr>
        <p:txBody>
          <a:bodyPr wrap="none" lIns="0" tIns="0" rIns="0" bIns="0" rtlCol="0" anchor="t"/>
          <a:lstStyle/>
          <a:p>
            <a:pPr algn="ctr" indent="0" marL="0">
              <a:lnSpc>
                <a:spcPts val="1550"/>
              </a:lnSpc>
              <a:buNone/>
            </a:pPr>
            <a:r>
              <a:rPr lang="en-US" sz="1250" dirty="0">
                <a:solidFill>
                  <a:srgbClr val="D6E5EF"/>
                </a:solidFill>
                <a:latin typeface="Lora" pitchFamily="34" charset="0"/>
                <a:ea typeface="Lora" pitchFamily="34" charset="-122"/>
                <a:cs typeface="Lora" pitchFamily="34" charset="-120"/>
              </a:rPr>
              <a:t>Data Loading</a:t>
            </a:r>
            <a:endParaRPr lang="en-US" sz="1250" dirty="0"/>
          </a:p>
        </p:txBody>
      </p:sp>
      <p:sp>
        <p:nvSpPr>
          <p:cNvPr id="14" name="Text 6"/>
          <p:cNvSpPr/>
          <p:nvPr/>
        </p:nvSpPr>
        <p:spPr>
          <a:xfrm>
            <a:off x="837724" y="6767751"/>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Our exploratory data analysis involved a systematic approach to prepare and clean the data for robust SQL analysis. This included loading data with pandas, exploring its structure and statistics, checking for data integrity issues, and engineering new features for deeper insights.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173480"/>
            <a:ext cx="8928378" cy="615910"/>
          </a:xfrm>
          <a:prstGeom prst="rect">
            <a:avLst/>
          </a:prstGeom>
          <a:noFill/>
          <a:ln/>
        </p:spPr>
        <p:txBody>
          <a:bodyPr wrap="none" lIns="0" tIns="0" rIns="0" bIns="0" rtlCol="0" anchor="t"/>
          <a:lstStyle/>
          <a:p>
            <a:pPr algn="l" indent="0" marL="0">
              <a:lnSpc>
                <a:spcPts val="4850"/>
              </a:lnSpc>
              <a:buNone/>
            </a:pPr>
            <a:r>
              <a:rPr lang="en-US" sz="3850" dirty="0">
                <a:solidFill>
                  <a:srgbClr val="F98AC7"/>
                </a:solidFill>
                <a:latin typeface="Lora" pitchFamily="34" charset="0"/>
                <a:ea typeface="Lora" pitchFamily="34" charset="-122"/>
                <a:cs typeface="Lora" pitchFamily="34" charset="-120"/>
              </a:rPr>
              <a:t>Key Business Questions &amp; SQL Insights</a:t>
            </a:r>
            <a:endParaRPr lang="en-US" sz="3850" dirty="0"/>
          </a:p>
        </p:txBody>
      </p:sp>
      <p:sp>
        <p:nvSpPr>
          <p:cNvPr id="3" name="Text 1"/>
          <p:cNvSpPr/>
          <p:nvPr/>
        </p:nvSpPr>
        <p:spPr>
          <a:xfrm>
            <a:off x="837724" y="2312908"/>
            <a:ext cx="2957036" cy="369689"/>
          </a:xfrm>
          <a:prstGeom prst="rect">
            <a:avLst/>
          </a:prstGeom>
          <a:noFill/>
          <a:ln/>
        </p:spPr>
        <p:txBody>
          <a:bodyPr wrap="none" lIns="0" tIns="0" rIns="0" bIns="0" rtlCol="0" anchor="t"/>
          <a:lstStyle/>
          <a:p>
            <a:pPr algn="l" indent="0" marL="0">
              <a:lnSpc>
                <a:spcPts val="2900"/>
              </a:lnSpc>
              <a:buNone/>
            </a:pPr>
            <a:r>
              <a:rPr lang="en-US" sz="2300" dirty="0">
                <a:solidFill>
                  <a:srgbClr val="F98AC7"/>
                </a:solidFill>
                <a:latin typeface="Lora" pitchFamily="34" charset="0"/>
                <a:ea typeface="Lora" pitchFamily="34" charset="-122"/>
                <a:cs typeface="Lora" pitchFamily="34" charset="-120"/>
              </a:rPr>
              <a:t>Revenue by Gender</a:t>
            </a:r>
            <a:endParaRPr lang="en-US" sz="2300" dirty="0"/>
          </a:p>
        </p:txBody>
      </p:sp>
      <p:sp>
        <p:nvSpPr>
          <p:cNvPr id="4" name="Text 2"/>
          <p:cNvSpPr/>
          <p:nvPr/>
        </p:nvSpPr>
        <p:spPr>
          <a:xfrm>
            <a:off x="837724" y="2892028"/>
            <a:ext cx="6221968"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Male customers generated significantly higher revenue.</a:t>
            </a:r>
            <a:endParaRPr lang="en-US" sz="1600" dirty="0"/>
          </a:p>
        </p:txBody>
      </p:sp>
      <p:sp>
        <p:nvSpPr>
          <p:cNvPr id="5" name="Shape 3"/>
          <p:cNvSpPr/>
          <p:nvPr/>
        </p:nvSpPr>
        <p:spPr>
          <a:xfrm>
            <a:off x="837724" y="3462695"/>
            <a:ext cx="6221968" cy="1218248"/>
          </a:xfrm>
          <a:prstGeom prst="roundRect">
            <a:avLst>
              <a:gd name="adj" fmla="val 2579"/>
            </a:avLst>
          </a:prstGeom>
          <a:noFill/>
          <a:ln w="7620">
            <a:solidFill>
              <a:srgbClr val="FFFFFF">
                <a:alpha val="24000"/>
              </a:srgbClr>
            </a:solidFill>
            <a:prstDash val="solid"/>
          </a:ln>
        </p:spPr>
      </p:sp>
      <p:sp>
        <p:nvSpPr>
          <p:cNvPr id="6" name="Shape 4"/>
          <p:cNvSpPr/>
          <p:nvPr/>
        </p:nvSpPr>
        <p:spPr>
          <a:xfrm>
            <a:off x="845344" y="3470315"/>
            <a:ext cx="6206728" cy="601504"/>
          </a:xfrm>
          <a:prstGeom prst="rect">
            <a:avLst/>
          </a:prstGeom>
          <a:solidFill>
            <a:srgbClr val="FFFFFF">
              <a:alpha val="4000"/>
            </a:srgbClr>
          </a:solidFill>
          <a:ln/>
        </p:spPr>
      </p:sp>
      <p:sp>
        <p:nvSpPr>
          <p:cNvPr id="7" name="Text 5"/>
          <p:cNvSpPr/>
          <p:nvPr/>
        </p:nvSpPr>
        <p:spPr>
          <a:xfrm>
            <a:off x="1054775" y="3603546"/>
            <a:ext cx="2680692"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Female</a:t>
            </a:r>
            <a:endParaRPr lang="en-US" sz="1600" dirty="0"/>
          </a:p>
        </p:txBody>
      </p:sp>
      <p:sp>
        <p:nvSpPr>
          <p:cNvPr id="8" name="Text 6"/>
          <p:cNvSpPr/>
          <p:nvPr/>
        </p:nvSpPr>
        <p:spPr>
          <a:xfrm>
            <a:off x="4161949" y="3603546"/>
            <a:ext cx="2680692"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75191</a:t>
            </a:r>
            <a:endParaRPr lang="en-US" sz="1600" dirty="0"/>
          </a:p>
        </p:txBody>
      </p:sp>
      <p:sp>
        <p:nvSpPr>
          <p:cNvPr id="9" name="Shape 7"/>
          <p:cNvSpPr/>
          <p:nvPr/>
        </p:nvSpPr>
        <p:spPr>
          <a:xfrm>
            <a:off x="845344" y="4071818"/>
            <a:ext cx="6206728" cy="601504"/>
          </a:xfrm>
          <a:prstGeom prst="rect">
            <a:avLst/>
          </a:prstGeom>
          <a:solidFill>
            <a:srgbClr val="000000">
              <a:alpha val="4000"/>
            </a:srgbClr>
          </a:solidFill>
          <a:ln/>
        </p:spPr>
      </p:sp>
      <p:sp>
        <p:nvSpPr>
          <p:cNvPr id="10" name="Text 8"/>
          <p:cNvSpPr/>
          <p:nvPr/>
        </p:nvSpPr>
        <p:spPr>
          <a:xfrm>
            <a:off x="1054775" y="4205049"/>
            <a:ext cx="2680692"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Male</a:t>
            </a:r>
            <a:endParaRPr lang="en-US" sz="1600" dirty="0"/>
          </a:p>
        </p:txBody>
      </p:sp>
      <p:sp>
        <p:nvSpPr>
          <p:cNvPr id="11" name="Text 9"/>
          <p:cNvSpPr/>
          <p:nvPr/>
        </p:nvSpPr>
        <p:spPr>
          <a:xfrm>
            <a:off x="4161949" y="4205049"/>
            <a:ext cx="2680692"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157890</a:t>
            </a:r>
            <a:endParaRPr lang="en-US" sz="1600" dirty="0"/>
          </a:p>
        </p:txBody>
      </p:sp>
      <p:sp>
        <p:nvSpPr>
          <p:cNvPr id="12" name="Text 10"/>
          <p:cNvSpPr/>
          <p:nvPr/>
        </p:nvSpPr>
        <p:spPr>
          <a:xfrm>
            <a:off x="7578328" y="2312908"/>
            <a:ext cx="4258985" cy="369689"/>
          </a:xfrm>
          <a:prstGeom prst="rect">
            <a:avLst/>
          </a:prstGeom>
          <a:noFill/>
          <a:ln/>
        </p:spPr>
        <p:txBody>
          <a:bodyPr wrap="none" lIns="0" tIns="0" rIns="0" bIns="0" rtlCol="0" anchor="t"/>
          <a:lstStyle/>
          <a:p>
            <a:pPr algn="l" indent="0" marL="0">
              <a:lnSpc>
                <a:spcPts val="2900"/>
              </a:lnSpc>
              <a:buNone/>
            </a:pPr>
            <a:r>
              <a:rPr lang="en-US" sz="2300" dirty="0">
                <a:solidFill>
                  <a:srgbClr val="F98AC7"/>
                </a:solidFill>
                <a:latin typeface="Lora" pitchFamily="34" charset="0"/>
                <a:ea typeface="Lora" pitchFamily="34" charset="-122"/>
                <a:cs typeface="Lora" pitchFamily="34" charset="-120"/>
              </a:rPr>
              <a:t>High-Spending Discount Users</a:t>
            </a:r>
            <a:endParaRPr lang="en-US" sz="2300" dirty="0"/>
          </a:p>
        </p:txBody>
      </p:sp>
      <p:sp>
        <p:nvSpPr>
          <p:cNvPr id="13" name="Text 11"/>
          <p:cNvSpPr/>
          <p:nvPr/>
        </p:nvSpPr>
        <p:spPr>
          <a:xfrm>
            <a:off x="7578328" y="2892028"/>
            <a:ext cx="6221968" cy="670084"/>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Identified customers who used discounts and spent above the average purchase amount.</a:t>
            </a:r>
            <a:endParaRPr lang="en-US" sz="1600" dirty="0"/>
          </a:p>
        </p:txBody>
      </p:sp>
      <p:sp>
        <p:nvSpPr>
          <p:cNvPr id="14" name="Shape 12"/>
          <p:cNvSpPr/>
          <p:nvPr/>
        </p:nvSpPr>
        <p:spPr>
          <a:xfrm>
            <a:off x="7578328" y="3797737"/>
            <a:ext cx="6221968" cy="3022759"/>
          </a:xfrm>
          <a:prstGeom prst="roundRect">
            <a:avLst>
              <a:gd name="adj" fmla="val 1039"/>
            </a:avLst>
          </a:prstGeom>
          <a:noFill/>
          <a:ln w="7620">
            <a:solidFill>
              <a:srgbClr val="FFFFFF">
                <a:alpha val="24000"/>
              </a:srgbClr>
            </a:solidFill>
            <a:prstDash val="solid"/>
          </a:ln>
        </p:spPr>
      </p:sp>
      <p:sp>
        <p:nvSpPr>
          <p:cNvPr id="15" name="Shape 13"/>
          <p:cNvSpPr/>
          <p:nvPr/>
        </p:nvSpPr>
        <p:spPr>
          <a:xfrm>
            <a:off x="7585948" y="3805357"/>
            <a:ext cx="6206728" cy="601504"/>
          </a:xfrm>
          <a:prstGeom prst="rect">
            <a:avLst/>
          </a:prstGeom>
          <a:solidFill>
            <a:srgbClr val="FFFFFF">
              <a:alpha val="4000"/>
            </a:srgbClr>
          </a:solidFill>
          <a:ln/>
        </p:spPr>
      </p:sp>
      <p:sp>
        <p:nvSpPr>
          <p:cNvPr id="16" name="Text 14"/>
          <p:cNvSpPr/>
          <p:nvPr/>
        </p:nvSpPr>
        <p:spPr>
          <a:xfrm>
            <a:off x="7795379" y="3938588"/>
            <a:ext cx="2680692"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2</a:t>
            </a:r>
            <a:endParaRPr lang="en-US" sz="1600" dirty="0"/>
          </a:p>
        </p:txBody>
      </p:sp>
      <p:sp>
        <p:nvSpPr>
          <p:cNvPr id="17" name="Text 15"/>
          <p:cNvSpPr/>
          <p:nvPr/>
        </p:nvSpPr>
        <p:spPr>
          <a:xfrm>
            <a:off x="10902553" y="3938588"/>
            <a:ext cx="2680692"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64</a:t>
            </a:r>
            <a:endParaRPr lang="en-US" sz="1600" dirty="0"/>
          </a:p>
        </p:txBody>
      </p:sp>
      <p:sp>
        <p:nvSpPr>
          <p:cNvPr id="18" name="Shape 16"/>
          <p:cNvSpPr/>
          <p:nvPr/>
        </p:nvSpPr>
        <p:spPr>
          <a:xfrm>
            <a:off x="7585948" y="4406860"/>
            <a:ext cx="6206728" cy="601504"/>
          </a:xfrm>
          <a:prstGeom prst="rect">
            <a:avLst/>
          </a:prstGeom>
          <a:solidFill>
            <a:srgbClr val="000000">
              <a:alpha val="4000"/>
            </a:srgbClr>
          </a:solidFill>
          <a:ln/>
        </p:spPr>
      </p:sp>
      <p:sp>
        <p:nvSpPr>
          <p:cNvPr id="19" name="Text 17"/>
          <p:cNvSpPr/>
          <p:nvPr/>
        </p:nvSpPr>
        <p:spPr>
          <a:xfrm>
            <a:off x="7795379" y="4540091"/>
            <a:ext cx="2680692"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3</a:t>
            </a:r>
            <a:endParaRPr lang="en-US" sz="1600" dirty="0"/>
          </a:p>
        </p:txBody>
      </p:sp>
      <p:sp>
        <p:nvSpPr>
          <p:cNvPr id="20" name="Text 18"/>
          <p:cNvSpPr/>
          <p:nvPr/>
        </p:nvSpPr>
        <p:spPr>
          <a:xfrm>
            <a:off x="10902553" y="4540091"/>
            <a:ext cx="2680692"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73</a:t>
            </a:r>
            <a:endParaRPr lang="en-US" sz="1600" dirty="0"/>
          </a:p>
        </p:txBody>
      </p:sp>
      <p:sp>
        <p:nvSpPr>
          <p:cNvPr id="21" name="Shape 19"/>
          <p:cNvSpPr/>
          <p:nvPr/>
        </p:nvSpPr>
        <p:spPr>
          <a:xfrm>
            <a:off x="7585948" y="5008364"/>
            <a:ext cx="6206728" cy="601504"/>
          </a:xfrm>
          <a:prstGeom prst="rect">
            <a:avLst/>
          </a:prstGeom>
          <a:solidFill>
            <a:srgbClr val="FFFFFF">
              <a:alpha val="4000"/>
            </a:srgbClr>
          </a:solidFill>
          <a:ln/>
        </p:spPr>
      </p:sp>
      <p:sp>
        <p:nvSpPr>
          <p:cNvPr id="22" name="Text 20"/>
          <p:cNvSpPr/>
          <p:nvPr/>
        </p:nvSpPr>
        <p:spPr>
          <a:xfrm>
            <a:off x="7795379" y="5141595"/>
            <a:ext cx="2680692"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4</a:t>
            </a:r>
            <a:endParaRPr lang="en-US" sz="1600" dirty="0"/>
          </a:p>
        </p:txBody>
      </p:sp>
      <p:sp>
        <p:nvSpPr>
          <p:cNvPr id="23" name="Text 21"/>
          <p:cNvSpPr/>
          <p:nvPr/>
        </p:nvSpPr>
        <p:spPr>
          <a:xfrm>
            <a:off x="10902553" y="5141595"/>
            <a:ext cx="2680692"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90</a:t>
            </a:r>
            <a:endParaRPr lang="en-US" sz="1600" dirty="0"/>
          </a:p>
        </p:txBody>
      </p:sp>
      <p:sp>
        <p:nvSpPr>
          <p:cNvPr id="24" name="Shape 22"/>
          <p:cNvSpPr/>
          <p:nvPr/>
        </p:nvSpPr>
        <p:spPr>
          <a:xfrm>
            <a:off x="7585948" y="5609868"/>
            <a:ext cx="6206728" cy="601504"/>
          </a:xfrm>
          <a:prstGeom prst="rect">
            <a:avLst/>
          </a:prstGeom>
          <a:solidFill>
            <a:srgbClr val="000000">
              <a:alpha val="4000"/>
            </a:srgbClr>
          </a:solidFill>
          <a:ln/>
        </p:spPr>
      </p:sp>
      <p:sp>
        <p:nvSpPr>
          <p:cNvPr id="25" name="Text 23"/>
          <p:cNvSpPr/>
          <p:nvPr/>
        </p:nvSpPr>
        <p:spPr>
          <a:xfrm>
            <a:off x="7795379" y="5743099"/>
            <a:ext cx="2680692"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7</a:t>
            </a:r>
            <a:endParaRPr lang="en-US" sz="1600" dirty="0"/>
          </a:p>
        </p:txBody>
      </p:sp>
      <p:sp>
        <p:nvSpPr>
          <p:cNvPr id="26" name="Text 24"/>
          <p:cNvSpPr/>
          <p:nvPr/>
        </p:nvSpPr>
        <p:spPr>
          <a:xfrm>
            <a:off x="10902553" y="5743099"/>
            <a:ext cx="2680692"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85</a:t>
            </a:r>
            <a:endParaRPr lang="en-US" sz="1600" dirty="0"/>
          </a:p>
        </p:txBody>
      </p:sp>
      <p:sp>
        <p:nvSpPr>
          <p:cNvPr id="27" name="Shape 25"/>
          <p:cNvSpPr/>
          <p:nvPr/>
        </p:nvSpPr>
        <p:spPr>
          <a:xfrm>
            <a:off x="7585948" y="6211372"/>
            <a:ext cx="6206728" cy="601504"/>
          </a:xfrm>
          <a:prstGeom prst="rect">
            <a:avLst/>
          </a:prstGeom>
          <a:solidFill>
            <a:srgbClr val="FFFFFF">
              <a:alpha val="4000"/>
            </a:srgbClr>
          </a:solidFill>
          <a:ln/>
        </p:spPr>
      </p:sp>
      <p:sp>
        <p:nvSpPr>
          <p:cNvPr id="28" name="Text 26"/>
          <p:cNvSpPr/>
          <p:nvPr/>
        </p:nvSpPr>
        <p:spPr>
          <a:xfrm>
            <a:off x="7795379" y="6344603"/>
            <a:ext cx="2680692"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9</a:t>
            </a:r>
            <a:endParaRPr lang="en-US" sz="1600" dirty="0"/>
          </a:p>
        </p:txBody>
      </p:sp>
      <p:sp>
        <p:nvSpPr>
          <p:cNvPr id="29" name="Text 27"/>
          <p:cNvSpPr/>
          <p:nvPr/>
        </p:nvSpPr>
        <p:spPr>
          <a:xfrm>
            <a:off x="10902553" y="6344603"/>
            <a:ext cx="2680692"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97</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173480"/>
            <a:ext cx="9488091" cy="615910"/>
          </a:xfrm>
          <a:prstGeom prst="rect">
            <a:avLst/>
          </a:prstGeom>
          <a:noFill/>
          <a:ln/>
        </p:spPr>
        <p:txBody>
          <a:bodyPr wrap="none" lIns="0" tIns="0" rIns="0" bIns="0" rtlCol="0" anchor="t"/>
          <a:lstStyle/>
          <a:p>
            <a:pPr algn="l" indent="0" marL="0">
              <a:lnSpc>
                <a:spcPts val="4850"/>
              </a:lnSpc>
              <a:buNone/>
            </a:pPr>
            <a:r>
              <a:rPr lang="en-US" sz="3850" dirty="0">
                <a:solidFill>
                  <a:srgbClr val="F98AC7"/>
                </a:solidFill>
                <a:latin typeface="Lora" pitchFamily="34" charset="0"/>
                <a:ea typeface="Lora" pitchFamily="34" charset="-122"/>
                <a:cs typeface="Lora" pitchFamily="34" charset="-120"/>
              </a:rPr>
              <a:t>Product Performance &amp; Shipping Insights</a:t>
            </a:r>
            <a:endParaRPr lang="en-US" sz="3850" dirty="0"/>
          </a:p>
        </p:txBody>
      </p:sp>
      <p:sp>
        <p:nvSpPr>
          <p:cNvPr id="3" name="Text 1"/>
          <p:cNvSpPr/>
          <p:nvPr/>
        </p:nvSpPr>
        <p:spPr>
          <a:xfrm>
            <a:off x="837724" y="2312908"/>
            <a:ext cx="5651063" cy="369689"/>
          </a:xfrm>
          <a:prstGeom prst="rect">
            <a:avLst/>
          </a:prstGeom>
          <a:noFill/>
          <a:ln/>
        </p:spPr>
        <p:txBody>
          <a:bodyPr wrap="none" lIns="0" tIns="0" rIns="0" bIns="0" rtlCol="0" anchor="t"/>
          <a:lstStyle/>
          <a:p>
            <a:pPr algn="l" indent="0" marL="0">
              <a:lnSpc>
                <a:spcPts val="2900"/>
              </a:lnSpc>
              <a:buNone/>
            </a:pPr>
            <a:r>
              <a:rPr lang="en-US" sz="2300" dirty="0">
                <a:solidFill>
                  <a:srgbClr val="F98AC7"/>
                </a:solidFill>
                <a:latin typeface="Lora" pitchFamily="34" charset="0"/>
                <a:ea typeface="Lora" pitchFamily="34" charset="-122"/>
                <a:cs typeface="Lora" pitchFamily="34" charset="-120"/>
              </a:rPr>
              <a:t>Top 5 Products by Average Review Rating</a:t>
            </a:r>
            <a:endParaRPr lang="en-US" sz="2300" dirty="0"/>
          </a:p>
        </p:txBody>
      </p:sp>
      <p:sp>
        <p:nvSpPr>
          <p:cNvPr id="4" name="Text 2"/>
          <p:cNvSpPr/>
          <p:nvPr/>
        </p:nvSpPr>
        <p:spPr>
          <a:xfrm>
            <a:off x="837724" y="2892028"/>
            <a:ext cx="6221968" cy="670084"/>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Gloves and Sandals lead with the highest average review ratings, indicating strong customer satisfaction.</a:t>
            </a:r>
            <a:endParaRPr lang="en-US" sz="1600" dirty="0"/>
          </a:p>
        </p:txBody>
      </p:sp>
      <p:sp>
        <p:nvSpPr>
          <p:cNvPr id="5" name="Shape 3"/>
          <p:cNvSpPr/>
          <p:nvPr/>
        </p:nvSpPr>
        <p:spPr>
          <a:xfrm>
            <a:off x="837724" y="3797737"/>
            <a:ext cx="6221968" cy="3022759"/>
          </a:xfrm>
          <a:prstGeom prst="roundRect">
            <a:avLst>
              <a:gd name="adj" fmla="val 1039"/>
            </a:avLst>
          </a:prstGeom>
          <a:noFill/>
          <a:ln w="7620">
            <a:solidFill>
              <a:srgbClr val="FFFFFF">
                <a:alpha val="24000"/>
              </a:srgbClr>
            </a:solidFill>
            <a:prstDash val="solid"/>
          </a:ln>
        </p:spPr>
      </p:sp>
      <p:sp>
        <p:nvSpPr>
          <p:cNvPr id="6" name="Shape 4"/>
          <p:cNvSpPr/>
          <p:nvPr/>
        </p:nvSpPr>
        <p:spPr>
          <a:xfrm>
            <a:off x="845344" y="3805357"/>
            <a:ext cx="6206728" cy="601504"/>
          </a:xfrm>
          <a:prstGeom prst="rect">
            <a:avLst/>
          </a:prstGeom>
          <a:solidFill>
            <a:srgbClr val="FFFFFF">
              <a:alpha val="4000"/>
            </a:srgbClr>
          </a:solidFill>
          <a:ln/>
        </p:spPr>
      </p:sp>
      <p:sp>
        <p:nvSpPr>
          <p:cNvPr id="7" name="Text 5"/>
          <p:cNvSpPr/>
          <p:nvPr/>
        </p:nvSpPr>
        <p:spPr>
          <a:xfrm>
            <a:off x="1054775" y="3938588"/>
            <a:ext cx="2680692"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Gloves</a:t>
            </a:r>
            <a:endParaRPr lang="en-US" sz="1600" dirty="0"/>
          </a:p>
        </p:txBody>
      </p:sp>
      <p:sp>
        <p:nvSpPr>
          <p:cNvPr id="8" name="Text 6"/>
          <p:cNvSpPr/>
          <p:nvPr/>
        </p:nvSpPr>
        <p:spPr>
          <a:xfrm>
            <a:off x="4161949" y="3938588"/>
            <a:ext cx="2680692"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3.86</a:t>
            </a:r>
            <a:endParaRPr lang="en-US" sz="1600" dirty="0"/>
          </a:p>
        </p:txBody>
      </p:sp>
      <p:sp>
        <p:nvSpPr>
          <p:cNvPr id="9" name="Shape 7"/>
          <p:cNvSpPr/>
          <p:nvPr/>
        </p:nvSpPr>
        <p:spPr>
          <a:xfrm>
            <a:off x="845344" y="4406860"/>
            <a:ext cx="6206728" cy="601504"/>
          </a:xfrm>
          <a:prstGeom prst="rect">
            <a:avLst/>
          </a:prstGeom>
          <a:solidFill>
            <a:srgbClr val="000000">
              <a:alpha val="4000"/>
            </a:srgbClr>
          </a:solidFill>
          <a:ln/>
        </p:spPr>
      </p:sp>
      <p:sp>
        <p:nvSpPr>
          <p:cNvPr id="10" name="Text 8"/>
          <p:cNvSpPr/>
          <p:nvPr/>
        </p:nvSpPr>
        <p:spPr>
          <a:xfrm>
            <a:off x="1054775" y="4540091"/>
            <a:ext cx="2680692"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Sandals</a:t>
            </a:r>
            <a:endParaRPr lang="en-US" sz="1600" dirty="0"/>
          </a:p>
        </p:txBody>
      </p:sp>
      <p:sp>
        <p:nvSpPr>
          <p:cNvPr id="11" name="Text 9"/>
          <p:cNvSpPr/>
          <p:nvPr/>
        </p:nvSpPr>
        <p:spPr>
          <a:xfrm>
            <a:off x="4161949" y="4540091"/>
            <a:ext cx="2680692"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3.84</a:t>
            </a:r>
            <a:endParaRPr lang="en-US" sz="1600" dirty="0"/>
          </a:p>
        </p:txBody>
      </p:sp>
      <p:sp>
        <p:nvSpPr>
          <p:cNvPr id="12" name="Shape 10"/>
          <p:cNvSpPr/>
          <p:nvPr/>
        </p:nvSpPr>
        <p:spPr>
          <a:xfrm>
            <a:off x="845344" y="5008364"/>
            <a:ext cx="6206728" cy="601504"/>
          </a:xfrm>
          <a:prstGeom prst="rect">
            <a:avLst/>
          </a:prstGeom>
          <a:solidFill>
            <a:srgbClr val="FFFFFF">
              <a:alpha val="4000"/>
            </a:srgbClr>
          </a:solidFill>
          <a:ln/>
        </p:spPr>
      </p:sp>
      <p:sp>
        <p:nvSpPr>
          <p:cNvPr id="13" name="Text 11"/>
          <p:cNvSpPr/>
          <p:nvPr/>
        </p:nvSpPr>
        <p:spPr>
          <a:xfrm>
            <a:off x="1054775" y="5141595"/>
            <a:ext cx="2680692"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Boots</a:t>
            </a:r>
            <a:endParaRPr lang="en-US" sz="1600" dirty="0"/>
          </a:p>
        </p:txBody>
      </p:sp>
      <p:sp>
        <p:nvSpPr>
          <p:cNvPr id="14" name="Text 12"/>
          <p:cNvSpPr/>
          <p:nvPr/>
        </p:nvSpPr>
        <p:spPr>
          <a:xfrm>
            <a:off x="4161949" y="5141595"/>
            <a:ext cx="2680692"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3.81</a:t>
            </a:r>
            <a:endParaRPr lang="en-US" sz="1600" dirty="0"/>
          </a:p>
        </p:txBody>
      </p:sp>
      <p:sp>
        <p:nvSpPr>
          <p:cNvPr id="15" name="Shape 13"/>
          <p:cNvSpPr/>
          <p:nvPr/>
        </p:nvSpPr>
        <p:spPr>
          <a:xfrm>
            <a:off x="845344" y="5609868"/>
            <a:ext cx="6206728" cy="601504"/>
          </a:xfrm>
          <a:prstGeom prst="rect">
            <a:avLst/>
          </a:prstGeom>
          <a:solidFill>
            <a:srgbClr val="000000">
              <a:alpha val="4000"/>
            </a:srgbClr>
          </a:solidFill>
          <a:ln/>
        </p:spPr>
      </p:sp>
      <p:sp>
        <p:nvSpPr>
          <p:cNvPr id="16" name="Text 14"/>
          <p:cNvSpPr/>
          <p:nvPr/>
        </p:nvSpPr>
        <p:spPr>
          <a:xfrm>
            <a:off x="1054775" y="5743099"/>
            <a:ext cx="2680692"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Hat</a:t>
            </a:r>
            <a:endParaRPr lang="en-US" sz="1600" dirty="0"/>
          </a:p>
        </p:txBody>
      </p:sp>
      <p:sp>
        <p:nvSpPr>
          <p:cNvPr id="17" name="Text 15"/>
          <p:cNvSpPr/>
          <p:nvPr/>
        </p:nvSpPr>
        <p:spPr>
          <a:xfrm>
            <a:off x="4161949" y="5743099"/>
            <a:ext cx="2680692"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3.80</a:t>
            </a:r>
            <a:endParaRPr lang="en-US" sz="1600" dirty="0"/>
          </a:p>
        </p:txBody>
      </p:sp>
      <p:sp>
        <p:nvSpPr>
          <p:cNvPr id="18" name="Shape 16"/>
          <p:cNvSpPr/>
          <p:nvPr/>
        </p:nvSpPr>
        <p:spPr>
          <a:xfrm>
            <a:off x="845344" y="6211372"/>
            <a:ext cx="6206728" cy="601504"/>
          </a:xfrm>
          <a:prstGeom prst="rect">
            <a:avLst/>
          </a:prstGeom>
          <a:solidFill>
            <a:srgbClr val="FFFFFF">
              <a:alpha val="4000"/>
            </a:srgbClr>
          </a:solidFill>
          <a:ln/>
        </p:spPr>
      </p:sp>
      <p:sp>
        <p:nvSpPr>
          <p:cNvPr id="19" name="Text 17"/>
          <p:cNvSpPr/>
          <p:nvPr/>
        </p:nvSpPr>
        <p:spPr>
          <a:xfrm>
            <a:off x="1054775" y="6344603"/>
            <a:ext cx="2680692"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T-shirt</a:t>
            </a:r>
            <a:endParaRPr lang="en-US" sz="1600" dirty="0"/>
          </a:p>
        </p:txBody>
      </p:sp>
      <p:sp>
        <p:nvSpPr>
          <p:cNvPr id="20" name="Text 18"/>
          <p:cNvSpPr/>
          <p:nvPr/>
        </p:nvSpPr>
        <p:spPr>
          <a:xfrm>
            <a:off x="4161949" y="6344603"/>
            <a:ext cx="2680692"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3.78</a:t>
            </a:r>
            <a:endParaRPr lang="en-US" sz="1600" dirty="0"/>
          </a:p>
        </p:txBody>
      </p:sp>
      <p:sp>
        <p:nvSpPr>
          <p:cNvPr id="21" name="Text 19"/>
          <p:cNvSpPr/>
          <p:nvPr/>
        </p:nvSpPr>
        <p:spPr>
          <a:xfrm>
            <a:off x="7578328" y="2312908"/>
            <a:ext cx="4879181" cy="369689"/>
          </a:xfrm>
          <a:prstGeom prst="rect">
            <a:avLst/>
          </a:prstGeom>
          <a:noFill/>
          <a:ln/>
        </p:spPr>
        <p:txBody>
          <a:bodyPr wrap="none" lIns="0" tIns="0" rIns="0" bIns="0" rtlCol="0" anchor="t"/>
          <a:lstStyle/>
          <a:p>
            <a:pPr algn="l" indent="0" marL="0">
              <a:lnSpc>
                <a:spcPts val="2900"/>
              </a:lnSpc>
              <a:buNone/>
            </a:pPr>
            <a:r>
              <a:rPr lang="en-US" sz="2300" dirty="0">
                <a:solidFill>
                  <a:srgbClr val="F98AC7"/>
                </a:solidFill>
                <a:latin typeface="Lora" pitchFamily="34" charset="0"/>
                <a:ea typeface="Lora" pitchFamily="34" charset="-122"/>
                <a:cs typeface="Lora" pitchFamily="34" charset="-120"/>
              </a:rPr>
              <a:t>Average Purchase by Shipping Type</a:t>
            </a:r>
            <a:endParaRPr lang="en-US" sz="2300" dirty="0"/>
          </a:p>
        </p:txBody>
      </p:sp>
      <p:sp>
        <p:nvSpPr>
          <p:cNvPr id="22" name="Text 20"/>
          <p:cNvSpPr/>
          <p:nvPr/>
        </p:nvSpPr>
        <p:spPr>
          <a:xfrm>
            <a:off x="7578328" y="2892028"/>
            <a:ext cx="6221968" cy="670084"/>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Express shipping correlates with slightly higher average purchase amounts compared to standard shipping.</a:t>
            </a:r>
            <a:endParaRPr lang="en-US" sz="1600" dirty="0"/>
          </a:p>
        </p:txBody>
      </p:sp>
      <p:sp>
        <p:nvSpPr>
          <p:cNvPr id="23" name="Shape 21"/>
          <p:cNvSpPr/>
          <p:nvPr/>
        </p:nvSpPr>
        <p:spPr>
          <a:xfrm>
            <a:off x="7578328" y="3797737"/>
            <a:ext cx="6221968" cy="1218248"/>
          </a:xfrm>
          <a:prstGeom prst="roundRect">
            <a:avLst>
              <a:gd name="adj" fmla="val 2579"/>
            </a:avLst>
          </a:prstGeom>
          <a:noFill/>
          <a:ln w="7620">
            <a:solidFill>
              <a:srgbClr val="FFFFFF">
                <a:alpha val="24000"/>
              </a:srgbClr>
            </a:solidFill>
            <a:prstDash val="solid"/>
          </a:ln>
        </p:spPr>
      </p:sp>
      <p:sp>
        <p:nvSpPr>
          <p:cNvPr id="24" name="Shape 22"/>
          <p:cNvSpPr/>
          <p:nvPr/>
        </p:nvSpPr>
        <p:spPr>
          <a:xfrm>
            <a:off x="7585948" y="3805357"/>
            <a:ext cx="6206728" cy="601504"/>
          </a:xfrm>
          <a:prstGeom prst="rect">
            <a:avLst/>
          </a:prstGeom>
          <a:solidFill>
            <a:srgbClr val="FFFFFF">
              <a:alpha val="4000"/>
            </a:srgbClr>
          </a:solidFill>
          <a:ln/>
        </p:spPr>
      </p:sp>
      <p:sp>
        <p:nvSpPr>
          <p:cNvPr id="25" name="Text 23"/>
          <p:cNvSpPr/>
          <p:nvPr/>
        </p:nvSpPr>
        <p:spPr>
          <a:xfrm>
            <a:off x="7795379" y="3938588"/>
            <a:ext cx="2680692"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Standard</a:t>
            </a:r>
            <a:endParaRPr lang="en-US" sz="1600" dirty="0"/>
          </a:p>
        </p:txBody>
      </p:sp>
      <p:sp>
        <p:nvSpPr>
          <p:cNvPr id="26" name="Text 24"/>
          <p:cNvSpPr/>
          <p:nvPr/>
        </p:nvSpPr>
        <p:spPr>
          <a:xfrm>
            <a:off x="10902553" y="3938588"/>
            <a:ext cx="2680692"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58.46</a:t>
            </a:r>
            <a:endParaRPr lang="en-US" sz="1600" dirty="0"/>
          </a:p>
        </p:txBody>
      </p:sp>
      <p:sp>
        <p:nvSpPr>
          <p:cNvPr id="27" name="Shape 25"/>
          <p:cNvSpPr/>
          <p:nvPr/>
        </p:nvSpPr>
        <p:spPr>
          <a:xfrm>
            <a:off x="7585948" y="4406860"/>
            <a:ext cx="6206728" cy="601504"/>
          </a:xfrm>
          <a:prstGeom prst="rect">
            <a:avLst/>
          </a:prstGeom>
          <a:solidFill>
            <a:srgbClr val="000000">
              <a:alpha val="4000"/>
            </a:srgbClr>
          </a:solidFill>
          <a:ln/>
        </p:spPr>
      </p:sp>
      <p:sp>
        <p:nvSpPr>
          <p:cNvPr id="28" name="Text 26"/>
          <p:cNvSpPr/>
          <p:nvPr/>
        </p:nvSpPr>
        <p:spPr>
          <a:xfrm>
            <a:off x="7795379" y="4540091"/>
            <a:ext cx="2680692"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Express</a:t>
            </a:r>
            <a:endParaRPr lang="en-US" sz="1600" dirty="0"/>
          </a:p>
        </p:txBody>
      </p:sp>
      <p:sp>
        <p:nvSpPr>
          <p:cNvPr id="29" name="Text 27"/>
          <p:cNvSpPr/>
          <p:nvPr/>
        </p:nvSpPr>
        <p:spPr>
          <a:xfrm>
            <a:off x="10902553" y="4540091"/>
            <a:ext cx="2680692"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60.48</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106448"/>
            <a:ext cx="8746569" cy="615910"/>
          </a:xfrm>
          <a:prstGeom prst="rect">
            <a:avLst/>
          </a:prstGeom>
          <a:noFill/>
          <a:ln/>
        </p:spPr>
        <p:txBody>
          <a:bodyPr wrap="none" lIns="0" tIns="0" rIns="0" bIns="0" rtlCol="0" anchor="t"/>
          <a:lstStyle/>
          <a:p>
            <a:pPr algn="l" indent="0" marL="0">
              <a:lnSpc>
                <a:spcPts val="4850"/>
              </a:lnSpc>
              <a:buNone/>
            </a:pPr>
            <a:r>
              <a:rPr lang="en-US" sz="3850" dirty="0">
                <a:solidFill>
                  <a:srgbClr val="F98AC7"/>
                </a:solidFill>
                <a:latin typeface="Lora" pitchFamily="34" charset="0"/>
                <a:ea typeface="Lora" pitchFamily="34" charset="-122"/>
                <a:cs typeface="Lora" pitchFamily="34" charset="-120"/>
              </a:rPr>
              <a:t>Subscription Status &amp; Revenue Impact</a:t>
            </a:r>
            <a:endParaRPr lang="en-US" sz="3850" dirty="0"/>
          </a:p>
        </p:txBody>
      </p:sp>
      <p:pic>
        <p:nvPicPr>
          <p:cNvPr id="3" name="Image 0" descr="preencoded.png">    </p:cNvPr>
          <p:cNvPicPr>
            <a:picLocks noChangeAspect="1"/>
          </p:cNvPicPr>
          <p:nvPr/>
        </p:nvPicPr>
        <p:blipFill>
          <a:blip r:embed="rId1"/>
          <a:stretch>
            <a:fillRect/>
          </a:stretch>
        </p:blipFill>
        <p:spPr>
          <a:xfrm>
            <a:off x="837724" y="2272070"/>
            <a:ext cx="8241863" cy="4375428"/>
          </a:xfrm>
          <a:prstGeom prst="rect">
            <a:avLst/>
          </a:prstGeom>
        </p:spPr>
      </p:pic>
      <p:sp>
        <p:nvSpPr>
          <p:cNvPr id="4" name="Shape 1"/>
          <p:cNvSpPr/>
          <p:nvPr/>
        </p:nvSpPr>
        <p:spPr>
          <a:xfrm>
            <a:off x="4363045" y="6677978"/>
            <a:ext cx="209431" cy="209431"/>
          </a:xfrm>
          <a:prstGeom prst="roundRect">
            <a:avLst>
              <a:gd name="adj" fmla="val 8732"/>
            </a:avLst>
          </a:prstGeom>
          <a:solidFill>
            <a:srgbClr val="83074B"/>
          </a:solidFill>
          <a:ln/>
        </p:spPr>
      </p:sp>
      <p:sp>
        <p:nvSpPr>
          <p:cNvPr id="5" name="Text 2"/>
          <p:cNvSpPr/>
          <p:nvPr/>
        </p:nvSpPr>
        <p:spPr>
          <a:xfrm>
            <a:off x="4633436" y="6677978"/>
            <a:ext cx="248960" cy="209431"/>
          </a:xfrm>
          <a:prstGeom prst="rect">
            <a:avLst/>
          </a:prstGeom>
          <a:noFill/>
          <a:ln/>
        </p:spPr>
        <p:txBody>
          <a:bodyPr wrap="none" lIns="0" tIns="0" rIns="0" bIns="0" rtlCol="0" anchor="t"/>
          <a:lstStyle/>
          <a:p>
            <a:pPr algn="l" indent="0" marL="0">
              <a:lnSpc>
                <a:spcPts val="1600"/>
              </a:lnSpc>
              <a:buNone/>
            </a:pPr>
            <a:r>
              <a:rPr lang="en-US" sz="1600" dirty="0">
                <a:solidFill>
                  <a:srgbClr val="D6E5EF"/>
                </a:solidFill>
                <a:latin typeface="Source Sans 3" pitchFamily="34" charset="0"/>
                <a:ea typeface="Source Sans 3" pitchFamily="34" charset="-122"/>
                <a:cs typeface="Source Sans 3" pitchFamily="34" charset="-120"/>
              </a:rPr>
              <a:t>No</a:t>
            </a:r>
            <a:endParaRPr lang="en-US" sz="1600" dirty="0"/>
          </a:p>
        </p:txBody>
      </p:sp>
      <p:sp>
        <p:nvSpPr>
          <p:cNvPr id="6" name="Shape 3"/>
          <p:cNvSpPr/>
          <p:nvPr/>
        </p:nvSpPr>
        <p:spPr>
          <a:xfrm>
            <a:off x="5034796" y="6677978"/>
            <a:ext cx="209431" cy="209431"/>
          </a:xfrm>
          <a:prstGeom prst="roundRect">
            <a:avLst>
              <a:gd name="adj" fmla="val 8732"/>
            </a:avLst>
          </a:prstGeom>
          <a:solidFill>
            <a:srgbClr val="F542A4"/>
          </a:solidFill>
          <a:ln/>
        </p:spPr>
      </p:sp>
      <p:sp>
        <p:nvSpPr>
          <p:cNvPr id="7" name="Text 4"/>
          <p:cNvSpPr/>
          <p:nvPr/>
        </p:nvSpPr>
        <p:spPr>
          <a:xfrm>
            <a:off x="5305187" y="6677978"/>
            <a:ext cx="282654" cy="209431"/>
          </a:xfrm>
          <a:prstGeom prst="rect">
            <a:avLst/>
          </a:prstGeom>
          <a:noFill/>
          <a:ln/>
        </p:spPr>
        <p:txBody>
          <a:bodyPr wrap="none" lIns="0" tIns="0" rIns="0" bIns="0" rtlCol="0" anchor="t"/>
          <a:lstStyle/>
          <a:p>
            <a:pPr algn="l" indent="0" marL="0">
              <a:lnSpc>
                <a:spcPts val="1600"/>
              </a:lnSpc>
              <a:buNone/>
            </a:pPr>
            <a:r>
              <a:rPr lang="en-US" sz="1600" dirty="0">
                <a:solidFill>
                  <a:srgbClr val="D6E5EF"/>
                </a:solidFill>
                <a:latin typeface="Source Sans 3" pitchFamily="34" charset="0"/>
                <a:ea typeface="Source Sans 3" pitchFamily="34" charset="-122"/>
                <a:cs typeface="Source Sans 3" pitchFamily="34" charset="-120"/>
              </a:rPr>
              <a:t>Yes</a:t>
            </a:r>
            <a:endParaRPr lang="en-US" sz="1600" dirty="0"/>
          </a:p>
        </p:txBody>
      </p:sp>
      <p:sp>
        <p:nvSpPr>
          <p:cNvPr id="8" name="Text 5"/>
          <p:cNvSpPr/>
          <p:nvPr/>
        </p:nvSpPr>
        <p:spPr>
          <a:xfrm>
            <a:off x="9598223" y="2695218"/>
            <a:ext cx="4202073" cy="739378"/>
          </a:xfrm>
          <a:prstGeom prst="rect">
            <a:avLst/>
          </a:prstGeom>
          <a:noFill/>
          <a:ln/>
        </p:spPr>
        <p:txBody>
          <a:bodyPr wrap="square" lIns="0" tIns="0" rIns="0" bIns="0" rtlCol="0" anchor="t"/>
          <a:lstStyle/>
          <a:p>
            <a:pPr algn="l" indent="0" marL="0">
              <a:lnSpc>
                <a:spcPts val="2900"/>
              </a:lnSpc>
              <a:buNone/>
            </a:pPr>
            <a:r>
              <a:rPr lang="en-US" sz="2300" dirty="0">
                <a:solidFill>
                  <a:srgbClr val="F98AC7"/>
                </a:solidFill>
                <a:latin typeface="Lora" pitchFamily="34" charset="0"/>
                <a:ea typeface="Lora" pitchFamily="34" charset="-122"/>
                <a:cs typeface="Lora" pitchFamily="34" charset="-120"/>
              </a:rPr>
              <a:t>Subscription Status vs. Revenue</a:t>
            </a:r>
            <a:endParaRPr lang="en-US" sz="2300" dirty="0"/>
          </a:p>
        </p:txBody>
      </p:sp>
      <p:sp>
        <p:nvSpPr>
          <p:cNvPr id="9" name="Text 6"/>
          <p:cNvSpPr/>
          <p:nvPr/>
        </p:nvSpPr>
        <p:spPr>
          <a:xfrm>
            <a:off x="9598223" y="3644027"/>
            <a:ext cx="4202073" cy="1005126"/>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Non-subscribers contribute significantly more to overall revenue, though subscribers show a comparable average purchase amount.</a:t>
            </a:r>
            <a:endParaRPr lang="en-US" sz="1600" dirty="0"/>
          </a:p>
        </p:txBody>
      </p:sp>
      <p:sp>
        <p:nvSpPr>
          <p:cNvPr id="10" name="Shape 7"/>
          <p:cNvSpPr/>
          <p:nvPr/>
        </p:nvSpPr>
        <p:spPr>
          <a:xfrm>
            <a:off x="9598223" y="4884777"/>
            <a:ext cx="4202073" cy="1553289"/>
          </a:xfrm>
          <a:prstGeom prst="roundRect">
            <a:avLst>
              <a:gd name="adj" fmla="val 2023"/>
            </a:avLst>
          </a:prstGeom>
          <a:noFill/>
          <a:ln w="7620">
            <a:solidFill>
              <a:srgbClr val="FFFFFF">
                <a:alpha val="24000"/>
              </a:srgbClr>
            </a:solidFill>
            <a:prstDash val="solid"/>
          </a:ln>
        </p:spPr>
      </p:sp>
      <p:sp>
        <p:nvSpPr>
          <p:cNvPr id="11" name="Shape 8"/>
          <p:cNvSpPr/>
          <p:nvPr/>
        </p:nvSpPr>
        <p:spPr>
          <a:xfrm>
            <a:off x="9605843" y="4892397"/>
            <a:ext cx="4186833" cy="936546"/>
          </a:xfrm>
          <a:prstGeom prst="rect">
            <a:avLst/>
          </a:prstGeom>
          <a:solidFill>
            <a:srgbClr val="FFFFFF">
              <a:alpha val="4000"/>
            </a:srgbClr>
          </a:solidFill>
          <a:ln/>
        </p:spPr>
      </p:sp>
      <p:sp>
        <p:nvSpPr>
          <p:cNvPr id="12" name="Text 9"/>
          <p:cNvSpPr/>
          <p:nvPr/>
        </p:nvSpPr>
        <p:spPr>
          <a:xfrm>
            <a:off x="9815393" y="5025628"/>
            <a:ext cx="624007"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No</a:t>
            </a:r>
            <a:endParaRPr lang="en-US" sz="1600" dirty="0"/>
          </a:p>
        </p:txBody>
      </p:sp>
      <p:sp>
        <p:nvSpPr>
          <p:cNvPr id="13" name="Text 10"/>
          <p:cNvSpPr/>
          <p:nvPr/>
        </p:nvSpPr>
        <p:spPr>
          <a:xfrm>
            <a:off x="10865882" y="5025628"/>
            <a:ext cx="620197" cy="670084"/>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170436</a:t>
            </a:r>
            <a:endParaRPr lang="en-US" sz="1600" dirty="0"/>
          </a:p>
        </p:txBody>
      </p:sp>
      <p:sp>
        <p:nvSpPr>
          <p:cNvPr id="14" name="Text 11"/>
          <p:cNvSpPr/>
          <p:nvPr/>
        </p:nvSpPr>
        <p:spPr>
          <a:xfrm>
            <a:off x="11912560" y="5025628"/>
            <a:ext cx="620197"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59.87</a:t>
            </a:r>
            <a:endParaRPr lang="en-US" sz="1600" dirty="0"/>
          </a:p>
        </p:txBody>
      </p:sp>
      <p:sp>
        <p:nvSpPr>
          <p:cNvPr id="15" name="Text 12"/>
          <p:cNvSpPr/>
          <p:nvPr/>
        </p:nvSpPr>
        <p:spPr>
          <a:xfrm>
            <a:off x="12959239" y="5025628"/>
            <a:ext cx="624007"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2847</a:t>
            </a:r>
            <a:endParaRPr lang="en-US" sz="1600" dirty="0"/>
          </a:p>
        </p:txBody>
      </p:sp>
      <p:sp>
        <p:nvSpPr>
          <p:cNvPr id="16" name="Shape 13"/>
          <p:cNvSpPr/>
          <p:nvPr/>
        </p:nvSpPr>
        <p:spPr>
          <a:xfrm>
            <a:off x="9605843" y="5828943"/>
            <a:ext cx="4186833" cy="601504"/>
          </a:xfrm>
          <a:prstGeom prst="rect">
            <a:avLst/>
          </a:prstGeom>
          <a:solidFill>
            <a:srgbClr val="000000">
              <a:alpha val="4000"/>
            </a:srgbClr>
          </a:solidFill>
          <a:ln/>
        </p:spPr>
      </p:sp>
      <p:sp>
        <p:nvSpPr>
          <p:cNvPr id="17" name="Text 14"/>
          <p:cNvSpPr/>
          <p:nvPr/>
        </p:nvSpPr>
        <p:spPr>
          <a:xfrm>
            <a:off x="9815393" y="5962174"/>
            <a:ext cx="624007"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Yes</a:t>
            </a:r>
            <a:endParaRPr lang="en-US" sz="1600" dirty="0"/>
          </a:p>
        </p:txBody>
      </p:sp>
      <p:sp>
        <p:nvSpPr>
          <p:cNvPr id="18" name="Text 15"/>
          <p:cNvSpPr/>
          <p:nvPr/>
        </p:nvSpPr>
        <p:spPr>
          <a:xfrm>
            <a:off x="10865882" y="5962174"/>
            <a:ext cx="620197"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62645</a:t>
            </a:r>
            <a:endParaRPr lang="en-US" sz="1600" dirty="0"/>
          </a:p>
        </p:txBody>
      </p:sp>
      <p:sp>
        <p:nvSpPr>
          <p:cNvPr id="19" name="Text 16"/>
          <p:cNvSpPr/>
          <p:nvPr/>
        </p:nvSpPr>
        <p:spPr>
          <a:xfrm>
            <a:off x="11912560" y="5962174"/>
            <a:ext cx="620197"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59.49</a:t>
            </a:r>
            <a:endParaRPr lang="en-US" sz="1600" dirty="0"/>
          </a:p>
        </p:txBody>
      </p:sp>
      <p:sp>
        <p:nvSpPr>
          <p:cNvPr id="20" name="Text 17"/>
          <p:cNvSpPr/>
          <p:nvPr/>
        </p:nvSpPr>
        <p:spPr>
          <a:xfrm>
            <a:off x="12959239" y="5962174"/>
            <a:ext cx="624007" cy="335042"/>
          </a:xfrm>
          <a:prstGeom prst="rect">
            <a:avLst/>
          </a:prstGeom>
          <a:noFill/>
          <a:ln/>
        </p:spPr>
        <p:txBody>
          <a:bodyPr wrap="non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1053</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7315200" cy="8229600"/>
          </a:xfrm>
          <a:prstGeom prst="rect">
            <a:avLst/>
          </a:prstGeom>
        </p:spPr>
      </p:pic>
      <p:pic>
        <p:nvPicPr>
          <p:cNvPr id="3" name="Image 1" descr="preencoded.png">    </p:cNvPr>
          <p:cNvPicPr>
            <a:picLocks noChangeAspect="1"/>
          </p:cNvPicPr>
          <p:nvPr/>
        </p:nvPicPr>
        <p:blipFill>
          <a:blip r:embed="rId2"/>
          <a:stretch>
            <a:fillRect/>
          </a:stretch>
        </p:blipFill>
        <p:spPr>
          <a:xfrm>
            <a:off x="261818" y="2199203"/>
            <a:ext cx="6791444" cy="3831074"/>
          </a:xfrm>
          <a:prstGeom prst="rect">
            <a:avLst/>
          </a:prstGeom>
        </p:spPr>
      </p:pic>
      <p:sp>
        <p:nvSpPr>
          <p:cNvPr id="4" name="Text 0"/>
          <p:cNvSpPr/>
          <p:nvPr/>
        </p:nvSpPr>
        <p:spPr>
          <a:xfrm>
            <a:off x="8152924" y="2531269"/>
            <a:ext cx="5639753" cy="1847731"/>
          </a:xfrm>
          <a:prstGeom prst="rect">
            <a:avLst/>
          </a:prstGeom>
          <a:noFill/>
          <a:ln/>
        </p:spPr>
        <p:txBody>
          <a:bodyPr wrap="square" lIns="0" tIns="0" rIns="0" bIns="0" rtlCol="0" anchor="t"/>
          <a:lstStyle/>
          <a:p>
            <a:pPr algn="l" indent="0" marL="0">
              <a:lnSpc>
                <a:spcPts val="4850"/>
              </a:lnSpc>
              <a:buNone/>
            </a:pPr>
            <a:r>
              <a:rPr lang="en-US" sz="3850" dirty="0">
                <a:solidFill>
                  <a:srgbClr val="F98AC7"/>
                </a:solidFill>
                <a:latin typeface="Lora" pitchFamily="34" charset="0"/>
                <a:ea typeface="Lora" pitchFamily="34" charset="-122"/>
                <a:cs typeface="Lora" pitchFamily="34" charset="-120"/>
              </a:rPr>
              <a:t>Power BI Dashboard: Customer Behavior at a Glance</a:t>
            </a:r>
            <a:endParaRPr lang="en-US" sz="3850" dirty="0"/>
          </a:p>
        </p:txBody>
      </p:sp>
      <p:sp>
        <p:nvSpPr>
          <p:cNvPr id="5" name="Text 1"/>
          <p:cNvSpPr/>
          <p:nvPr/>
        </p:nvSpPr>
        <p:spPr>
          <a:xfrm>
            <a:off x="8152924" y="4693087"/>
            <a:ext cx="5639753" cy="1005126"/>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3" pitchFamily="34" charset="0"/>
                <a:ea typeface="Source Sans 3" pitchFamily="34" charset="-122"/>
                <a:cs typeface="Source Sans 3" pitchFamily="34" charset="-120"/>
              </a:rPr>
              <a:t>The Power BI dashboard provides a comprehensive visual overview of customer behavior metrics, enabling quick insights into key performance indicators and trends.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82717" y="592931"/>
            <a:ext cx="4983242" cy="575429"/>
          </a:xfrm>
          <a:prstGeom prst="rect">
            <a:avLst/>
          </a:prstGeom>
          <a:noFill/>
          <a:ln/>
        </p:spPr>
        <p:txBody>
          <a:bodyPr wrap="none" lIns="0" tIns="0" rIns="0" bIns="0" rtlCol="0" anchor="t"/>
          <a:lstStyle/>
          <a:p>
            <a:pPr algn="l" indent="0" marL="0">
              <a:lnSpc>
                <a:spcPts val="4500"/>
              </a:lnSpc>
              <a:buNone/>
            </a:pPr>
            <a:r>
              <a:rPr lang="en-US" sz="3600" dirty="0">
                <a:solidFill>
                  <a:srgbClr val="F98AC7"/>
                </a:solidFill>
                <a:latin typeface="Lora" pitchFamily="34" charset="0"/>
                <a:ea typeface="Lora" pitchFamily="34" charset="-122"/>
                <a:cs typeface="Lora" pitchFamily="34" charset="-120"/>
              </a:rPr>
              <a:t>Dashboard Key Metrics</a:t>
            </a:r>
            <a:endParaRPr lang="en-US" sz="3600" dirty="0"/>
          </a:p>
        </p:txBody>
      </p:sp>
      <p:sp>
        <p:nvSpPr>
          <p:cNvPr id="3" name="Text 1"/>
          <p:cNvSpPr/>
          <p:nvPr/>
        </p:nvSpPr>
        <p:spPr>
          <a:xfrm>
            <a:off x="782717" y="1631752"/>
            <a:ext cx="4202668" cy="645676"/>
          </a:xfrm>
          <a:prstGeom prst="rect">
            <a:avLst/>
          </a:prstGeom>
          <a:noFill/>
          <a:ln/>
        </p:spPr>
        <p:txBody>
          <a:bodyPr wrap="none" lIns="0" tIns="0" rIns="0" bIns="0" rtlCol="0" anchor="t"/>
          <a:lstStyle/>
          <a:p>
            <a:pPr algn="ctr" indent="0" marL="0">
              <a:lnSpc>
                <a:spcPts val="5050"/>
              </a:lnSpc>
              <a:buNone/>
            </a:pPr>
            <a:r>
              <a:rPr lang="en-US" sz="5050" dirty="0">
                <a:solidFill>
                  <a:srgbClr val="D6E5EF"/>
                </a:solidFill>
                <a:latin typeface="Lora" pitchFamily="34" charset="0"/>
                <a:ea typeface="Lora" pitchFamily="34" charset="-122"/>
                <a:cs typeface="Lora" pitchFamily="34" charset="-120"/>
              </a:rPr>
              <a:t>3.90K</a:t>
            </a:r>
            <a:endParaRPr lang="en-US" sz="5050" dirty="0"/>
          </a:p>
        </p:txBody>
      </p:sp>
      <p:sp>
        <p:nvSpPr>
          <p:cNvPr id="4" name="Text 2"/>
          <p:cNvSpPr/>
          <p:nvPr/>
        </p:nvSpPr>
        <p:spPr>
          <a:xfrm>
            <a:off x="1732955" y="2512219"/>
            <a:ext cx="2302193" cy="287774"/>
          </a:xfrm>
          <a:prstGeom prst="rect">
            <a:avLst/>
          </a:prstGeom>
          <a:noFill/>
          <a:ln/>
        </p:spPr>
        <p:txBody>
          <a:bodyPr wrap="none" lIns="0" tIns="0" rIns="0" bIns="0" rtlCol="0" anchor="t"/>
          <a:lstStyle/>
          <a:p>
            <a:pPr algn="ctr" indent="0" marL="0">
              <a:lnSpc>
                <a:spcPts val="2250"/>
              </a:lnSpc>
              <a:buNone/>
            </a:pPr>
            <a:r>
              <a:rPr lang="en-US" sz="1800" dirty="0">
                <a:solidFill>
                  <a:srgbClr val="D6E5EF"/>
                </a:solidFill>
                <a:latin typeface="Lora" pitchFamily="34" charset="0"/>
                <a:ea typeface="Lora" pitchFamily="34" charset="-122"/>
                <a:cs typeface="Lora" pitchFamily="34" charset="-120"/>
              </a:rPr>
              <a:t>Customers</a:t>
            </a:r>
            <a:endParaRPr lang="en-US" sz="1800" dirty="0"/>
          </a:p>
        </p:txBody>
      </p:sp>
      <p:sp>
        <p:nvSpPr>
          <p:cNvPr id="5" name="Text 3"/>
          <p:cNvSpPr/>
          <p:nvPr/>
        </p:nvSpPr>
        <p:spPr>
          <a:xfrm>
            <a:off x="782717" y="2909649"/>
            <a:ext cx="4202668" cy="302776"/>
          </a:xfrm>
          <a:prstGeom prst="rect">
            <a:avLst/>
          </a:prstGeom>
          <a:noFill/>
          <a:ln/>
        </p:spPr>
        <p:txBody>
          <a:bodyPr wrap="none" lIns="0" tIns="0" rIns="0" bIns="0" rtlCol="0" anchor="t"/>
          <a:lstStyle/>
          <a:p>
            <a:pPr algn="ctr" indent="0" marL="0">
              <a:lnSpc>
                <a:spcPts val="2350"/>
              </a:lnSpc>
              <a:buNone/>
            </a:pPr>
            <a:r>
              <a:rPr lang="en-US" sz="1500" dirty="0">
                <a:solidFill>
                  <a:srgbClr val="D6E5EF"/>
                </a:solidFill>
                <a:latin typeface="Source Sans 3" pitchFamily="34" charset="0"/>
                <a:ea typeface="Source Sans 3" pitchFamily="34" charset="-122"/>
                <a:cs typeface="Source Sans 3" pitchFamily="34" charset="-120"/>
              </a:rPr>
              <a:t>Total number of unique customers analyzed.</a:t>
            </a:r>
            <a:endParaRPr lang="en-US" sz="1500" dirty="0"/>
          </a:p>
        </p:txBody>
      </p:sp>
      <p:sp>
        <p:nvSpPr>
          <p:cNvPr id="6" name="Text 4"/>
          <p:cNvSpPr/>
          <p:nvPr/>
        </p:nvSpPr>
        <p:spPr>
          <a:xfrm>
            <a:off x="5213866" y="1631752"/>
            <a:ext cx="4202668" cy="645676"/>
          </a:xfrm>
          <a:prstGeom prst="rect">
            <a:avLst/>
          </a:prstGeom>
          <a:noFill/>
          <a:ln/>
        </p:spPr>
        <p:txBody>
          <a:bodyPr wrap="none" lIns="0" tIns="0" rIns="0" bIns="0" rtlCol="0" anchor="t"/>
          <a:lstStyle/>
          <a:p>
            <a:pPr algn="ctr" indent="0" marL="0">
              <a:lnSpc>
                <a:spcPts val="5050"/>
              </a:lnSpc>
              <a:buNone/>
            </a:pPr>
            <a:r>
              <a:rPr lang="en-US" sz="5050" dirty="0">
                <a:solidFill>
                  <a:srgbClr val="D6E5EF"/>
                </a:solidFill>
                <a:latin typeface="Lora" pitchFamily="34" charset="0"/>
                <a:ea typeface="Lora" pitchFamily="34" charset="-122"/>
                <a:cs typeface="Lora" pitchFamily="34" charset="-120"/>
              </a:rPr>
              <a:t>3.75</a:t>
            </a:r>
            <a:endParaRPr lang="en-US" sz="5050" dirty="0"/>
          </a:p>
        </p:txBody>
      </p:sp>
      <p:sp>
        <p:nvSpPr>
          <p:cNvPr id="7" name="Text 5"/>
          <p:cNvSpPr/>
          <p:nvPr/>
        </p:nvSpPr>
        <p:spPr>
          <a:xfrm>
            <a:off x="6164104" y="2512219"/>
            <a:ext cx="2302193" cy="287774"/>
          </a:xfrm>
          <a:prstGeom prst="rect">
            <a:avLst/>
          </a:prstGeom>
          <a:noFill/>
          <a:ln/>
        </p:spPr>
        <p:txBody>
          <a:bodyPr wrap="none" lIns="0" tIns="0" rIns="0" bIns="0" rtlCol="0" anchor="t"/>
          <a:lstStyle/>
          <a:p>
            <a:pPr algn="ctr" indent="0" marL="0">
              <a:lnSpc>
                <a:spcPts val="2250"/>
              </a:lnSpc>
              <a:buNone/>
            </a:pPr>
            <a:r>
              <a:rPr lang="en-US" sz="1800" dirty="0">
                <a:solidFill>
                  <a:srgbClr val="D6E5EF"/>
                </a:solidFill>
                <a:latin typeface="Lora" pitchFamily="34" charset="0"/>
                <a:ea typeface="Lora" pitchFamily="34" charset="-122"/>
                <a:cs typeface="Lora" pitchFamily="34" charset="-120"/>
              </a:rPr>
              <a:t>Avg. Review Rating</a:t>
            </a:r>
            <a:endParaRPr lang="en-US" sz="1800" dirty="0"/>
          </a:p>
        </p:txBody>
      </p:sp>
      <p:sp>
        <p:nvSpPr>
          <p:cNvPr id="8" name="Text 6"/>
          <p:cNvSpPr/>
          <p:nvPr/>
        </p:nvSpPr>
        <p:spPr>
          <a:xfrm>
            <a:off x="5213866" y="2909649"/>
            <a:ext cx="4202668" cy="605552"/>
          </a:xfrm>
          <a:prstGeom prst="rect">
            <a:avLst/>
          </a:prstGeom>
          <a:noFill/>
          <a:ln/>
        </p:spPr>
        <p:txBody>
          <a:bodyPr wrap="square" lIns="0" tIns="0" rIns="0" bIns="0" rtlCol="0" anchor="t"/>
          <a:lstStyle/>
          <a:p>
            <a:pPr algn="ctr" indent="0" marL="0">
              <a:lnSpc>
                <a:spcPts val="2350"/>
              </a:lnSpc>
              <a:buNone/>
            </a:pPr>
            <a:r>
              <a:rPr lang="en-US" sz="1500" dirty="0">
                <a:solidFill>
                  <a:srgbClr val="D6E5EF"/>
                </a:solidFill>
                <a:latin typeface="Source Sans 3" pitchFamily="34" charset="0"/>
                <a:ea typeface="Source Sans 3" pitchFamily="34" charset="-122"/>
                <a:cs typeface="Source Sans 3" pitchFamily="34" charset="-120"/>
              </a:rPr>
              <a:t>Overall average satisfaction across all product reviews.</a:t>
            </a:r>
            <a:endParaRPr lang="en-US" sz="1500" dirty="0"/>
          </a:p>
        </p:txBody>
      </p:sp>
      <p:sp>
        <p:nvSpPr>
          <p:cNvPr id="9" name="Text 7"/>
          <p:cNvSpPr/>
          <p:nvPr/>
        </p:nvSpPr>
        <p:spPr>
          <a:xfrm>
            <a:off x="9645015" y="1631752"/>
            <a:ext cx="4202668" cy="645676"/>
          </a:xfrm>
          <a:prstGeom prst="rect">
            <a:avLst/>
          </a:prstGeom>
          <a:noFill/>
          <a:ln/>
        </p:spPr>
        <p:txBody>
          <a:bodyPr wrap="none" lIns="0" tIns="0" rIns="0" bIns="0" rtlCol="0" anchor="t"/>
          <a:lstStyle/>
          <a:p>
            <a:pPr algn="ctr" indent="0" marL="0">
              <a:lnSpc>
                <a:spcPts val="5050"/>
              </a:lnSpc>
              <a:buNone/>
            </a:pPr>
            <a:r>
              <a:rPr lang="en-US" sz="5050" dirty="0">
                <a:solidFill>
                  <a:srgbClr val="D6E5EF"/>
                </a:solidFill>
                <a:latin typeface="Lora" pitchFamily="34" charset="0"/>
                <a:ea typeface="Lora" pitchFamily="34" charset="-122"/>
                <a:cs typeface="Lora" pitchFamily="34" charset="-120"/>
              </a:rPr>
              <a:t>$59.76</a:t>
            </a:r>
            <a:endParaRPr lang="en-US" sz="5050" dirty="0"/>
          </a:p>
        </p:txBody>
      </p:sp>
      <p:sp>
        <p:nvSpPr>
          <p:cNvPr id="10" name="Text 8"/>
          <p:cNvSpPr/>
          <p:nvPr/>
        </p:nvSpPr>
        <p:spPr>
          <a:xfrm>
            <a:off x="10549890" y="2512219"/>
            <a:ext cx="2392918" cy="287774"/>
          </a:xfrm>
          <a:prstGeom prst="rect">
            <a:avLst/>
          </a:prstGeom>
          <a:noFill/>
          <a:ln/>
        </p:spPr>
        <p:txBody>
          <a:bodyPr wrap="none" lIns="0" tIns="0" rIns="0" bIns="0" rtlCol="0" anchor="t"/>
          <a:lstStyle/>
          <a:p>
            <a:pPr algn="ctr" indent="0" marL="0">
              <a:lnSpc>
                <a:spcPts val="2250"/>
              </a:lnSpc>
              <a:buNone/>
            </a:pPr>
            <a:r>
              <a:rPr lang="en-US" sz="1800" dirty="0">
                <a:solidFill>
                  <a:srgbClr val="D6E5EF"/>
                </a:solidFill>
                <a:latin typeface="Lora" pitchFamily="34" charset="0"/>
                <a:ea typeface="Lora" pitchFamily="34" charset="-122"/>
                <a:cs typeface="Lora" pitchFamily="34" charset="-120"/>
              </a:rPr>
              <a:t>Avg. Purchase Amount</a:t>
            </a:r>
            <a:endParaRPr lang="en-US" sz="1800" dirty="0"/>
          </a:p>
        </p:txBody>
      </p:sp>
      <p:sp>
        <p:nvSpPr>
          <p:cNvPr id="11" name="Text 9"/>
          <p:cNvSpPr/>
          <p:nvPr/>
        </p:nvSpPr>
        <p:spPr>
          <a:xfrm>
            <a:off x="9645015" y="2909649"/>
            <a:ext cx="4202668" cy="302776"/>
          </a:xfrm>
          <a:prstGeom prst="rect">
            <a:avLst/>
          </a:prstGeom>
          <a:noFill/>
          <a:ln/>
        </p:spPr>
        <p:txBody>
          <a:bodyPr wrap="none" lIns="0" tIns="0" rIns="0" bIns="0" rtlCol="0" anchor="t"/>
          <a:lstStyle/>
          <a:p>
            <a:pPr algn="ctr" indent="0" marL="0">
              <a:lnSpc>
                <a:spcPts val="2350"/>
              </a:lnSpc>
              <a:buNone/>
            </a:pPr>
            <a:r>
              <a:rPr lang="en-US" sz="1500" dirty="0">
                <a:solidFill>
                  <a:srgbClr val="D6E5EF"/>
                </a:solidFill>
                <a:latin typeface="Source Sans 3" pitchFamily="34" charset="0"/>
                <a:ea typeface="Source Sans 3" pitchFamily="34" charset="-122"/>
                <a:cs typeface="Source Sans 3" pitchFamily="34" charset="-120"/>
              </a:rPr>
              <a:t>The average value of a single customer transaction.</a:t>
            </a:r>
            <a:endParaRPr lang="en-US" sz="1500" dirty="0"/>
          </a:p>
        </p:txBody>
      </p:sp>
      <p:sp>
        <p:nvSpPr>
          <p:cNvPr id="12" name="Text 10"/>
          <p:cNvSpPr/>
          <p:nvPr/>
        </p:nvSpPr>
        <p:spPr>
          <a:xfrm>
            <a:off x="2788206" y="4992648"/>
            <a:ext cx="2406848" cy="489109"/>
          </a:xfrm>
          <a:prstGeom prst="rect">
            <a:avLst/>
          </a:prstGeom>
          <a:noFill/>
          <a:ln/>
        </p:spPr>
        <p:txBody>
          <a:bodyPr wrap="none" lIns="0" tIns="0" rIns="0" bIns="0" rtlCol="0" anchor="t"/>
          <a:lstStyle/>
          <a:p>
            <a:pPr algn="ctr" indent="0" marL="0">
              <a:lnSpc>
                <a:spcPts val="3850"/>
              </a:lnSpc>
              <a:buNone/>
            </a:pPr>
            <a:r>
              <a:rPr lang="en-US" sz="3850" dirty="0">
                <a:solidFill>
                  <a:srgbClr val="D6E5EF"/>
                </a:solidFill>
                <a:latin typeface="Lora" pitchFamily="34" charset="0"/>
                <a:ea typeface="Lora" pitchFamily="34" charset="-122"/>
                <a:cs typeface="Lora" pitchFamily="34" charset="-120"/>
              </a:rPr>
              <a:t>27%</a:t>
            </a:r>
            <a:endParaRPr lang="en-US" sz="3850" dirty="0"/>
          </a:p>
        </p:txBody>
      </p:sp>
      <p:pic>
        <p:nvPicPr>
          <p:cNvPr id="13" name="Image 0" descr="preencoded.png">    </p:cNvPr>
          <p:cNvPicPr>
            <a:picLocks noChangeAspect="1"/>
          </p:cNvPicPr>
          <p:nvPr/>
        </p:nvPicPr>
        <p:blipFill>
          <a:blip r:embed="rId1"/>
          <a:stretch>
            <a:fillRect/>
          </a:stretch>
        </p:blipFill>
        <p:spPr>
          <a:xfrm>
            <a:off x="2524125" y="3769638"/>
            <a:ext cx="2935248" cy="2935248"/>
          </a:xfrm>
          <a:prstGeom prst="rect">
            <a:avLst/>
          </a:prstGeom>
        </p:spPr>
      </p:pic>
      <p:sp>
        <p:nvSpPr>
          <p:cNvPr id="14" name="Text 11"/>
          <p:cNvSpPr/>
          <p:nvPr/>
        </p:nvSpPr>
        <p:spPr>
          <a:xfrm>
            <a:off x="2840712" y="6936462"/>
            <a:ext cx="2302193" cy="287774"/>
          </a:xfrm>
          <a:prstGeom prst="rect">
            <a:avLst/>
          </a:prstGeom>
          <a:noFill/>
          <a:ln/>
        </p:spPr>
        <p:txBody>
          <a:bodyPr wrap="none" lIns="0" tIns="0" rIns="0" bIns="0" rtlCol="0" anchor="t"/>
          <a:lstStyle/>
          <a:p>
            <a:pPr algn="ctr" indent="0" marL="0">
              <a:lnSpc>
                <a:spcPts val="2250"/>
              </a:lnSpc>
              <a:buNone/>
            </a:pPr>
            <a:r>
              <a:rPr lang="en-US" sz="1800" dirty="0">
                <a:solidFill>
                  <a:srgbClr val="D6E5EF"/>
                </a:solidFill>
                <a:latin typeface="Lora" pitchFamily="34" charset="0"/>
                <a:ea typeface="Lora" pitchFamily="34" charset="-122"/>
                <a:cs typeface="Lora" pitchFamily="34" charset="-120"/>
              </a:rPr>
              <a:t>Subscribed</a:t>
            </a:r>
            <a:endParaRPr lang="en-US" sz="1800" dirty="0"/>
          </a:p>
        </p:txBody>
      </p:sp>
      <p:sp>
        <p:nvSpPr>
          <p:cNvPr id="15" name="Text 12"/>
          <p:cNvSpPr/>
          <p:nvPr/>
        </p:nvSpPr>
        <p:spPr>
          <a:xfrm>
            <a:off x="782717" y="7333893"/>
            <a:ext cx="6418183" cy="302776"/>
          </a:xfrm>
          <a:prstGeom prst="rect">
            <a:avLst/>
          </a:prstGeom>
          <a:noFill/>
          <a:ln/>
        </p:spPr>
        <p:txBody>
          <a:bodyPr wrap="none" lIns="0" tIns="0" rIns="0" bIns="0" rtlCol="0" anchor="t"/>
          <a:lstStyle/>
          <a:p>
            <a:pPr algn="ctr" indent="0" marL="0">
              <a:lnSpc>
                <a:spcPts val="2350"/>
              </a:lnSpc>
              <a:buNone/>
            </a:pPr>
            <a:r>
              <a:rPr lang="en-US" sz="1500" dirty="0">
                <a:solidFill>
                  <a:srgbClr val="D6E5EF"/>
                </a:solidFill>
                <a:latin typeface="Source Sans 3" pitchFamily="34" charset="0"/>
                <a:ea typeface="Source Sans 3" pitchFamily="34" charset="-122"/>
                <a:cs typeface="Source Sans 3" pitchFamily="34" charset="-120"/>
              </a:rPr>
              <a:t>Percentage of customers with an active subscription.</a:t>
            </a:r>
            <a:endParaRPr lang="en-US" sz="1500" dirty="0"/>
          </a:p>
        </p:txBody>
      </p:sp>
      <p:sp>
        <p:nvSpPr>
          <p:cNvPr id="16" name="Text 13"/>
          <p:cNvSpPr/>
          <p:nvPr/>
        </p:nvSpPr>
        <p:spPr>
          <a:xfrm>
            <a:off x="9434989" y="4992648"/>
            <a:ext cx="2406848" cy="489109"/>
          </a:xfrm>
          <a:prstGeom prst="rect">
            <a:avLst/>
          </a:prstGeom>
          <a:noFill/>
          <a:ln/>
        </p:spPr>
        <p:txBody>
          <a:bodyPr wrap="none" lIns="0" tIns="0" rIns="0" bIns="0" rtlCol="0" anchor="t"/>
          <a:lstStyle/>
          <a:p>
            <a:pPr algn="ctr" indent="0" marL="0">
              <a:lnSpc>
                <a:spcPts val="3850"/>
              </a:lnSpc>
              <a:buNone/>
            </a:pPr>
            <a:r>
              <a:rPr lang="en-US" sz="3850" dirty="0">
                <a:solidFill>
                  <a:srgbClr val="D6E5EF"/>
                </a:solidFill>
                <a:latin typeface="Lora" pitchFamily="34" charset="0"/>
                <a:ea typeface="Lora" pitchFamily="34" charset="-122"/>
                <a:cs typeface="Lora" pitchFamily="34" charset="-120"/>
              </a:rPr>
              <a:t>73%</a:t>
            </a:r>
            <a:endParaRPr lang="en-US" sz="3850" dirty="0"/>
          </a:p>
        </p:txBody>
      </p:sp>
      <p:pic>
        <p:nvPicPr>
          <p:cNvPr id="17" name="Image 1" descr="preencoded.png">    </p:cNvPr>
          <p:cNvPicPr>
            <a:picLocks noChangeAspect="1"/>
          </p:cNvPicPr>
          <p:nvPr/>
        </p:nvPicPr>
        <p:blipFill>
          <a:blip r:embed="rId2"/>
          <a:stretch>
            <a:fillRect/>
          </a:stretch>
        </p:blipFill>
        <p:spPr>
          <a:xfrm>
            <a:off x="9170908" y="3769638"/>
            <a:ext cx="2935248" cy="2935248"/>
          </a:xfrm>
          <a:prstGeom prst="rect">
            <a:avLst/>
          </a:prstGeom>
        </p:spPr>
      </p:pic>
      <p:sp>
        <p:nvSpPr>
          <p:cNvPr id="18" name="Text 14"/>
          <p:cNvSpPr/>
          <p:nvPr/>
        </p:nvSpPr>
        <p:spPr>
          <a:xfrm>
            <a:off x="9487376" y="6936462"/>
            <a:ext cx="2302193" cy="287774"/>
          </a:xfrm>
          <a:prstGeom prst="rect">
            <a:avLst/>
          </a:prstGeom>
          <a:noFill/>
          <a:ln/>
        </p:spPr>
        <p:txBody>
          <a:bodyPr wrap="none" lIns="0" tIns="0" rIns="0" bIns="0" rtlCol="0" anchor="t"/>
          <a:lstStyle/>
          <a:p>
            <a:pPr algn="ctr" indent="0" marL="0">
              <a:lnSpc>
                <a:spcPts val="2250"/>
              </a:lnSpc>
              <a:buNone/>
            </a:pPr>
            <a:r>
              <a:rPr lang="en-US" sz="1800" dirty="0">
                <a:solidFill>
                  <a:srgbClr val="D6E5EF"/>
                </a:solidFill>
                <a:latin typeface="Lora" pitchFamily="34" charset="0"/>
                <a:ea typeface="Lora" pitchFamily="34" charset="-122"/>
                <a:cs typeface="Lora" pitchFamily="34" charset="-120"/>
              </a:rPr>
              <a:t>Not Subscribed</a:t>
            </a:r>
            <a:endParaRPr lang="en-US" sz="1800" dirty="0"/>
          </a:p>
        </p:txBody>
      </p:sp>
      <p:sp>
        <p:nvSpPr>
          <p:cNvPr id="19" name="Text 15"/>
          <p:cNvSpPr/>
          <p:nvPr/>
        </p:nvSpPr>
        <p:spPr>
          <a:xfrm>
            <a:off x="7429381" y="7333893"/>
            <a:ext cx="6418302" cy="302776"/>
          </a:xfrm>
          <a:prstGeom prst="rect">
            <a:avLst/>
          </a:prstGeom>
          <a:noFill/>
          <a:ln/>
        </p:spPr>
        <p:txBody>
          <a:bodyPr wrap="none" lIns="0" tIns="0" rIns="0" bIns="0" rtlCol="0" anchor="t"/>
          <a:lstStyle/>
          <a:p>
            <a:pPr algn="ctr" indent="0" marL="0">
              <a:lnSpc>
                <a:spcPts val="2350"/>
              </a:lnSpc>
              <a:buNone/>
            </a:pPr>
            <a:r>
              <a:rPr lang="en-US" sz="1500" dirty="0">
                <a:solidFill>
                  <a:srgbClr val="D6E5EF"/>
                </a:solidFill>
                <a:latin typeface="Source Sans 3" pitchFamily="34" charset="0"/>
                <a:ea typeface="Source Sans 3" pitchFamily="34" charset="-122"/>
                <a:cs typeface="Source Sans 3" pitchFamily="34" charset="-120"/>
              </a:rPr>
              <a:t>Percentage of customers without an active subscription.</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816888"/>
            <a:ext cx="9778246" cy="615910"/>
          </a:xfrm>
          <a:prstGeom prst="rect">
            <a:avLst/>
          </a:prstGeom>
          <a:noFill/>
          <a:ln/>
        </p:spPr>
        <p:txBody>
          <a:bodyPr wrap="none" lIns="0" tIns="0" rIns="0" bIns="0" rtlCol="0" anchor="t"/>
          <a:lstStyle/>
          <a:p>
            <a:pPr algn="l" indent="0" marL="0">
              <a:lnSpc>
                <a:spcPts val="4850"/>
              </a:lnSpc>
              <a:buNone/>
            </a:pPr>
            <a:r>
              <a:rPr lang="en-US" sz="3850" dirty="0">
                <a:solidFill>
                  <a:srgbClr val="F98AC7"/>
                </a:solidFill>
                <a:latin typeface="Lora" pitchFamily="34" charset="0"/>
                <a:ea typeface="Lora" pitchFamily="34" charset="-122"/>
                <a:cs typeface="Lora" pitchFamily="34" charset="-120"/>
              </a:rPr>
              <a:t>Purchase Trends by Category &amp; Age Group</a:t>
            </a:r>
            <a:endParaRPr lang="en-US" sz="3850" dirty="0"/>
          </a:p>
        </p:txBody>
      </p:sp>
      <p:sp>
        <p:nvSpPr>
          <p:cNvPr id="3" name="Text 1"/>
          <p:cNvSpPr/>
          <p:nvPr/>
        </p:nvSpPr>
        <p:spPr>
          <a:xfrm>
            <a:off x="837724" y="1956316"/>
            <a:ext cx="4170521" cy="369689"/>
          </a:xfrm>
          <a:prstGeom prst="rect">
            <a:avLst/>
          </a:prstGeom>
          <a:noFill/>
          <a:ln/>
        </p:spPr>
        <p:txBody>
          <a:bodyPr wrap="none" lIns="0" tIns="0" rIns="0" bIns="0" rtlCol="0" anchor="t"/>
          <a:lstStyle/>
          <a:p>
            <a:pPr algn="l" indent="0" marL="0">
              <a:lnSpc>
                <a:spcPts val="2900"/>
              </a:lnSpc>
              <a:buNone/>
            </a:pPr>
            <a:r>
              <a:rPr lang="en-US" sz="2300" dirty="0">
                <a:solidFill>
                  <a:srgbClr val="F98AC7"/>
                </a:solidFill>
                <a:latin typeface="Lora" pitchFamily="34" charset="0"/>
                <a:ea typeface="Lora" pitchFamily="34" charset="-122"/>
                <a:cs typeface="Lora" pitchFamily="34" charset="-120"/>
              </a:rPr>
              <a:t>Purchase Amount by Category</a:t>
            </a:r>
            <a:endParaRPr lang="en-US" sz="2300" dirty="0"/>
          </a:p>
        </p:txBody>
      </p:sp>
      <p:pic>
        <p:nvPicPr>
          <p:cNvPr id="4" name="Image 0" descr="preencoded.png">    </p:cNvPr>
          <p:cNvPicPr>
            <a:picLocks noChangeAspect="1"/>
          </p:cNvPicPr>
          <p:nvPr/>
        </p:nvPicPr>
        <p:blipFill>
          <a:blip r:embed="rId1"/>
          <a:stretch>
            <a:fillRect/>
          </a:stretch>
        </p:blipFill>
        <p:spPr>
          <a:xfrm>
            <a:off x="837724" y="2561630"/>
            <a:ext cx="8241863" cy="4615339"/>
          </a:xfrm>
          <a:prstGeom prst="rect">
            <a:avLst/>
          </a:prstGeom>
        </p:spPr>
      </p:pic>
      <p:sp>
        <p:nvSpPr>
          <p:cNvPr id="5" name="Text 2"/>
          <p:cNvSpPr/>
          <p:nvPr/>
        </p:nvSpPr>
        <p:spPr>
          <a:xfrm>
            <a:off x="9598223" y="3087410"/>
            <a:ext cx="3109793" cy="369689"/>
          </a:xfrm>
          <a:prstGeom prst="rect">
            <a:avLst/>
          </a:prstGeom>
          <a:noFill/>
          <a:ln/>
        </p:spPr>
        <p:txBody>
          <a:bodyPr wrap="none" lIns="0" tIns="0" rIns="0" bIns="0" rtlCol="0" anchor="t"/>
          <a:lstStyle/>
          <a:p>
            <a:pPr algn="l" indent="0" marL="0">
              <a:lnSpc>
                <a:spcPts val="2900"/>
              </a:lnSpc>
              <a:buNone/>
            </a:pPr>
            <a:r>
              <a:rPr lang="en-US" sz="2300" dirty="0">
                <a:solidFill>
                  <a:srgbClr val="F98AC7"/>
                </a:solidFill>
                <a:latin typeface="Lora" pitchFamily="34" charset="0"/>
                <a:ea typeface="Lora" pitchFamily="34" charset="-122"/>
                <a:cs typeface="Lora" pitchFamily="34" charset="-120"/>
              </a:rPr>
              <a:t>Revenue by Age Group</a:t>
            </a:r>
            <a:endParaRPr lang="en-US" sz="2300" dirty="0"/>
          </a:p>
        </p:txBody>
      </p:sp>
      <p:pic>
        <p:nvPicPr>
          <p:cNvPr id="6" name="Image 1" descr="preencoded.png">    </p:cNvPr>
          <p:cNvPicPr>
            <a:picLocks noChangeAspect="1"/>
          </p:cNvPicPr>
          <p:nvPr/>
        </p:nvPicPr>
        <p:blipFill>
          <a:blip r:embed="rId2"/>
          <a:stretch>
            <a:fillRect/>
          </a:stretch>
        </p:blipFill>
        <p:spPr>
          <a:xfrm>
            <a:off x="9598223" y="3692723"/>
            <a:ext cx="4202073" cy="235315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2026-02-01T05:13:21Z</dcterms:created>
  <dcterms:modified xsi:type="dcterms:W3CDTF">2026-02-01T05:13:21Z</dcterms:modified>
</cp:coreProperties>
</file>